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Sofia"/>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jCEVsiiQzltKPZpiTIZh271zbq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F81F11-B11B-4C6F-B5D9-7BF13C9CE66F}">
  <a:tblStyle styleId="{CCF81F11-B11B-4C6F-B5D9-7BF13C9CE66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Sofia-regular.fnt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sven.zeilstra@transmuralezorg.nl" TargetMode="External"/><Relationship Id="rId3" Type="http://schemas.openxmlformats.org/officeDocument/2006/relationships/hyperlink" Target="https://youtu.be/Ck0FO7Kog9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nsmuralezorg.nl/"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nl-NL"/>
              <a:t>Juiste antwoord: </a:t>
            </a:r>
            <a:r>
              <a:rPr b="0" lang="nl-NL" sz="1200">
                <a:latin typeface="Arial"/>
                <a:ea typeface="Arial"/>
                <a:cs typeface="Arial"/>
                <a:sym typeface="Arial"/>
              </a:rPr>
              <a:t>b. Morfine </a:t>
            </a:r>
            <a:endParaRPr/>
          </a:p>
          <a:p>
            <a:pPr indent="0" lvl="0" marL="0" rtl="0" algn="l">
              <a:spcBef>
                <a:spcPts val="0"/>
              </a:spcBef>
              <a:spcAft>
                <a:spcPts val="0"/>
              </a:spcAft>
              <a:buNone/>
            </a:pPr>
            <a:r>
              <a:t/>
            </a:r>
            <a:endParaRPr/>
          </a:p>
        </p:txBody>
      </p:sp>
      <p:sp>
        <p:nvSpPr>
          <p:cNvPr id="183" name="Google Shape;1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07000"/>
              </a:lnSpc>
              <a:spcBef>
                <a:spcPts val="0"/>
              </a:spcBef>
              <a:spcAft>
                <a:spcPts val="0"/>
              </a:spcAft>
              <a:buClr>
                <a:schemeClr val="dk1"/>
              </a:buClr>
              <a:buSzPts val="1000"/>
              <a:buFont typeface="Courier New"/>
              <a:buNone/>
            </a:pPr>
            <a:r>
              <a:rPr lang="nl-NL"/>
              <a:t>Juiste antwoorden: </a:t>
            </a:r>
            <a:r>
              <a:rPr b="0" lang="nl-NL" sz="1200">
                <a:latin typeface="Arial"/>
                <a:ea typeface="Arial"/>
                <a:cs typeface="Arial"/>
                <a:sym typeface="Arial"/>
              </a:rPr>
              <a:t>a. Metoclopramide </a:t>
            </a:r>
            <a:endParaRPr/>
          </a:p>
          <a:p>
            <a:pPr indent="0" lvl="1" marL="457200" rtl="0" algn="l">
              <a:lnSpc>
                <a:spcPct val="107000"/>
              </a:lnSpc>
              <a:spcBef>
                <a:spcPts val="800"/>
              </a:spcBef>
              <a:spcAft>
                <a:spcPts val="0"/>
              </a:spcAft>
              <a:buClr>
                <a:schemeClr val="dk1"/>
              </a:buClr>
              <a:buSzPts val="1000"/>
              <a:buFont typeface="Courier New"/>
              <a:buNone/>
            </a:pPr>
            <a:r>
              <a:rPr b="0" lang="nl-NL" sz="1200">
                <a:latin typeface="Arial"/>
                <a:ea typeface="Arial"/>
                <a:cs typeface="Arial"/>
                <a:sym typeface="Arial"/>
              </a:rPr>
              <a:t>	                   b. Ondansetron </a:t>
            </a:r>
            <a:endParaRPr/>
          </a:p>
          <a:p>
            <a:pPr indent="0" lvl="1" marL="457200" rtl="0" algn="l">
              <a:lnSpc>
                <a:spcPct val="107000"/>
              </a:lnSpc>
              <a:spcBef>
                <a:spcPts val="800"/>
              </a:spcBef>
              <a:spcAft>
                <a:spcPts val="0"/>
              </a:spcAft>
              <a:buClr>
                <a:schemeClr val="dk1"/>
              </a:buClr>
              <a:buSzPts val="1000"/>
              <a:buFont typeface="Courier New"/>
              <a:buNone/>
            </a:pPr>
            <a:r>
              <a:rPr b="0" lang="nl-NL" sz="1200">
                <a:latin typeface="Arial"/>
                <a:ea typeface="Arial"/>
                <a:cs typeface="Arial"/>
                <a:sym typeface="Arial"/>
              </a:rPr>
              <a:t>	                   c. Haloperidol </a:t>
            </a:r>
            <a:endParaRPr/>
          </a:p>
          <a:p>
            <a:pPr indent="0" lvl="0" marL="0" rtl="0" algn="l">
              <a:spcBef>
                <a:spcPts val="800"/>
              </a:spcBef>
              <a:spcAft>
                <a:spcPts val="0"/>
              </a:spcAft>
              <a:buNone/>
            </a:pPr>
            <a:r>
              <a:t/>
            </a:r>
            <a:endParaRPr/>
          </a:p>
        </p:txBody>
      </p:sp>
      <p:sp>
        <p:nvSpPr>
          <p:cNvPr id="189" name="Google Shape;18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nl-NL"/>
              <a:t>Juiste antwoord: </a:t>
            </a:r>
            <a:r>
              <a:rPr b="0" lang="nl-NL" sz="1200">
                <a:latin typeface="Arial"/>
                <a:ea typeface="Arial"/>
                <a:cs typeface="Arial"/>
                <a:sym typeface="Arial"/>
              </a:rPr>
              <a:t>a. Wanneer de patiënt extreem veel pijn heeft en geen andere behandelingen werken </a:t>
            </a:r>
            <a:endParaRPr/>
          </a:p>
          <a:p>
            <a:pPr indent="0" lvl="0" marL="0" rtl="0" algn="l">
              <a:spcBef>
                <a:spcPts val="0"/>
              </a:spcBef>
              <a:spcAft>
                <a:spcPts val="0"/>
              </a:spcAft>
              <a:buNone/>
            </a:pPr>
            <a:r>
              <a:t/>
            </a:r>
            <a:endParaRPr/>
          </a:p>
        </p:txBody>
      </p:sp>
      <p:sp>
        <p:nvSpPr>
          <p:cNvPr id="195" name="Google Shape;19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nl-NL" sz="1800">
                <a:latin typeface="Arial"/>
                <a:ea typeface="Arial"/>
                <a:cs typeface="Arial"/>
                <a:sym typeface="Arial"/>
              </a:rPr>
              <a:t>Wat is palliatieve zorg?</a:t>
            </a:r>
            <a:endParaRPr/>
          </a:p>
          <a:p>
            <a:pPr indent="0" lvl="0" marL="0" rtl="0" algn="l">
              <a:lnSpc>
                <a:spcPct val="107000"/>
              </a:lnSpc>
              <a:spcBef>
                <a:spcPts val="800"/>
              </a:spcBef>
              <a:spcAft>
                <a:spcPts val="0"/>
              </a:spcAft>
              <a:buNone/>
            </a:pPr>
            <a:r>
              <a:rPr lang="nl-NL" sz="1800">
                <a:latin typeface="Arial"/>
                <a:ea typeface="Arial"/>
                <a:cs typeface="Arial"/>
                <a:sym typeface="Arial"/>
              </a:rPr>
              <a:t>Palliatieve zorg is een benadering van zorg die gericht is op het verbeteren van de kwaliteit van leven van patiënten met een ongeneeslijke ziekte. Deze zorg richt zich niet op genezing, maar op verlichting van symptomen, zoals pijn, kortademigheid, angst en andere fysieke, emotionele, sociale en spirituele problemen die ontstaan in de laatste fase van het leven. Het doel is om de patiënt en hun naasten te ondersteunen bij het omgaan met de ziekte en de gevolgen daarvan, met als uitgangspunt de wensen en behoeften van de patiënt</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p:txBody>
      </p:sp>
      <p:sp>
        <p:nvSpPr>
          <p:cNvPr id="239" name="Google Shape;23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nl-NL" sz="1200">
                <a:latin typeface="Arial"/>
                <a:ea typeface="Arial"/>
                <a:cs typeface="Arial"/>
                <a:sym typeface="Arial"/>
              </a:rPr>
              <a:t>Palliatieve zorg kent vier belangrijke fases:</a:t>
            </a:r>
            <a:endParaRPr/>
          </a:p>
          <a:p>
            <a:pPr indent="-342900" lvl="0" marL="342900" rtl="0" algn="l">
              <a:lnSpc>
                <a:spcPct val="107000"/>
              </a:lnSpc>
              <a:spcBef>
                <a:spcPts val="800"/>
              </a:spcBef>
              <a:spcAft>
                <a:spcPts val="0"/>
              </a:spcAft>
              <a:buClr>
                <a:schemeClr val="dk1"/>
              </a:buClr>
              <a:buSzPts val="1200"/>
              <a:buFont typeface="Play"/>
              <a:buAutoNum type="arabicPeriod"/>
            </a:pPr>
            <a:r>
              <a:rPr b="1" lang="nl-NL" sz="1200">
                <a:latin typeface="Arial"/>
                <a:ea typeface="Arial"/>
                <a:cs typeface="Arial"/>
                <a:sym typeface="Arial"/>
              </a:rPr>
              <a:t>Ziektegerichte palliatie</a:t>
            </a:r>
            <a:r>
              <a:rPr lang="nl-NL" sz="1200">
                <a:latin typeface="Arial"/>
                <a:ea typeface="Arial"/>
                <a:cs typeface="Arial"/>
                <a:sym typeface="Arial"/>
              </a:rPr>
              <a:t>: Deze fase begint wanneer duidelijk wordt dat genezing niet meer mogelijk is, maar er nog behandelingen mogelijk zijn die het ziekteverloop kunnen remmen of symptomen kunnen verlichten.</a:t>
            </a:r>
            <a:endParaRPr/>
          </a:p>
          <a:p>
            <a:pPr indent="-342900" lvl="0" marL="342900" rtl="0" algn="l">
              <a:lnSpc>
                <a:spcPct val="107000"/>
              </a:lnSpc>
              <a:spcBef>
                <a:spcPts val="800"/>
              </a:spcBef>
              <a:spcAft>
                <a:spcPts val="0"/>
              </a:spcAft>
              <a:buClr>
                <a:schemeClr val="dk1"/>
              </a:buClr>
              <a:buSzPts val="1200"/>
              <a:buFont typeface="Play"/>
              <a:buAutoNum type="arabicPeriod"/>
            </a:pPr>
            <a:r>
              <a:rPr b="1" lang="nl-NL" sz="1200">
                <a:latin typeface="Arial"/>
                <a:ea typeface="Arial"/>
                <a:cs typeface="Arial"/>
                <a:sym typeface="Arial"/>
              </a:rPr>
              <a:t>Symptoomgerichte palliatie</a:t>
            </a:r>
            <a:r>
              <a:rPr lang="nl-NL" sz="1200">
                <a:latin typeface="Arial"/>
                <a:ea typeface="Arial"/>
                <a:cs typeface="Arial"/>
                <a:sym typeface="Arial"/>
              </a:rPr>
              <a:t>: De focus ligt hier volledig op het verlichten van symptomen en ongemakken. De behandelingen zijn niet meer gericht op het bestrijden van de ziekte zelf, maar op het bieden van comfort.</a:t>
            </a:r>
            <a:endParaRPr/>
          </a:p>
          <a:p>
            <a:pPr indent="-342900" lvl="0" marL="342900" rtl="0" algn="l">
              <a:lnSpc>
                <a:spcPct val="107000"/>
              </a:lnSpc>
              <a:spcBef>
                <a:spcPts val="800"/>
              </a:spcBef>
              <a:spcAft>
                <a:spcPts val="0"/>
              </a:spcAft>
              <a:buClr>
                <a:schemeClr val="dk1"/>
              </a:buClr>
              <a:buSzPts val="1200"/>
              <a:buFont typeface="Play"/>
              <a:buAutoNum type="arabicPeriod"/>
            </a:pPr>
            <a:r>
              <a:rPr b="1" lang="nl-NL" sz="1200">
                <a:latin typeface="Arial"/>
                <a:ea typeface="Arial"/>
                <a:cs typeface="Arial"/>
                <a:sym typeface="Arial"/>
              </a:rPr>
              <a:t>Palliatieve terminale zorg</a:t>
            </a:r>
            <a:r>
              <a:rPr lang="nl-NL" sz="1200">
                <a:latin typeface="Arial"/>
                <a:ea typeface="Arial"/>
                <a:cs typeface="Arial"/>
                <a:sym typeface="Arial"/>
              </a:rPr>
              <a:t>: Dit is de laatste fase, waarin de nadruk ligt op zorg in de laatste dagen of weken van het leven. In deze fase is het duidelijk dat de patiënt binnen korte tijd zal overlijden. Comfort en waardigheid staan centraal.</a:t>
            </a:r>
            <a:endParaRPr/>
          </a:p>
          <a:p>
            <a:pPr indent="-342900" lvl="0" marL="342900" rtl="0" algn="l">
              <a:lnSpc>
                <a:spcPct val="107000"/>
              </a:lnSpc>
              <a:spcBef>
                <a:spcPts val="800"/>
              </a:spcBef>
              <a:spcAft>
                <a:spcPts val="0"/>
              </a:spcAft>
              <a:buClr>
                <a:schemeClr val="dk1"/>
              </a:buClr>
              <a:buSzPts val="1200"/>
              <a:buFont typeface="Play"/>
              <a:buAutoNum type="arabicPeriod"/>
            </a:pPr>
            <a:r>
              <a:rPr b="1" lang="nl-NL" sz="1200">
                <a:latin typeface="Arial"/>
                <a:ea typeface="Arial"/>
                <a:cs typeface="Arial"/>
                <a:sym typeface="Arial"/>
              </a:rPr>
              <a:t>Nazorg voor de nabestaanden</a:t>
            </a:r>
            <a:r>
              <a:rPr lang="nl-NL" sz="1200">
                <a:latin typeface="Arial"/>
                <a:ea typeface="Arial"/>
                <a:cs typeface="Arial"/>
                <a:sym typeface="Arial"/>
              </a:rPr>
              <a:t>: Na het overlijden van de patiënt biedt palliatieve zorg ook ondersteuning aan de familie en naasten, bijvoorbeeld door rouwbegeleiding​</a:t>
            </a:r>
            <a:endParaRPr sz="1200">
              <a:latin typeface="Arial"/>
              <a:ea typeface="Arial"/>
              <a:cs typeface="Arial"/>
              <a:sym typeface="Arial"/>
            </a:endParaRPr>
          </a:p>
          <a:p>
            <a:pPr indent="0" lvl="0" marL="0" rtl="0" algn="l">
              <a:lnSpc>
                <a:spcPct val="107000"/>
              </a:lnSpc>
              <a:spcBef>
                <a:spcPts val="800"/>
              </a:spcBef>
              <a:spcAft>
                <a:spcPts val="0"/>
              </a:spcAft>
              <a:buNone/>
            </a:pPr>
            <a:r>
              <a:rPr lang="nl-NL" sz="1200">
                <a:latin typeface="Arial"/>
                <a:ea typeface="Arial"/>
                <a:cs typeface="Arial"/>
                <a:sym typeface="Arial"/>
              </a:rPr>
              <a:t>Palliatieve zorg is daarmee veelomvattend en richt zich zowel op de fysieke, als op de emotionele en sociale aspecten van het levenseinde.</a:t>
            </a:r>
            <a:endParaRPr/>
          </a:p>
          <a:p>
            <a:pPr indent="0" lvl="0" marL="0" rtl="0" algn="l">
              <a:spcBef>
                <a:spcPts val="800"/>
              </a:spcBef>
              <a:spcAft>
                <a:spcPts val="0"/>
              </a:spcAft>
              <a:buNone/>
            </a:pPr>
            <a:r>
              <a:t/>
            </a:r>
            <a:endParaRPr/>
          </a:p>
        </p:txBody>
      </p:sp>
      <p:sp>
        <p:nvSpPr>
          <p:cNvPr id="246" name="Google Shape;24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200"/>
              <a:buFont typeface="Arial"/>
              <a:buNone/>
            </a:pPr>
            <a:r>
              <a:rPr lang="nl-NL" sz="1200">
                <a:latin typeface="Arial"/>
                <a:ea typeface="Arial"/>
                <a:cs typeface="Arial"/>
                <a:sym typeface="Arial"/>
              </a:rPr>
              <a:t>De heer Jansen (65 jaar) is bekend met longkanker, waarvoor geen genezing meer mogelijk is. Na verschillende behandelingen zoals chemotherapie, is besloten om over te schakelen naar palliatieve zorg. De focus ligt nu volledig op het verlichten van symptomen en het verbeteren van de kwaliteit van leven. De heer Jansen ervaart ernstige kortademigheid, pijn op de borst en vermoeidheid. Zijn wens is om thuis te sterven, omringd door zijn familie.</a:t>
            </a:r>
            <a:endParaRPr/>
          </a:p>
          <a:p>
            <a:pPr indent="0" lvl="0" marL="0" rtl="0" algn="l">
              <a:lnSpc>
                <a:spcPct val="107000"/>
              </a:lnSpc>
              <a:spcBef>
                <a:spcPts val="800"/>
              </a:spcBef>
              <a:spcAft>
                <a:spcPts val="0"/>
              </a:spcAft>
              <a:buClr>
                <a:schemeClr val="dk1"/>
              </a:buClr>
              <a:buSzPts val="1200"/>
              <a:buFont typeface="Arial"/>
              <a:buNone/>
            </a:pPr>
            <a:r>
              <a:rPr lang="nl-NL" sz="1200">
                <a:latin typeface="Arial"/>
                <a:ea typeface="Arial"/>
                <a:cs typeface="Arial"/>
                <a:sym typeface="Arial"/>
              </a:rPr>
              <a:t>De heer Jansen is opgenomen in het palliatieve traject en heeft nog enkele weken te leven. Hij ervaart     toenemende kortademigheid en pijn, ondanks pijnmedicatie. Zijn familie vindt het moeilijk om te zien hoe hij lijdt, en er wordt overwogen om palliatieve sedatie toe te passen als de situatie ondraaglijk wordt. De huisarts bespreekt de opties met de familie en besluit samen met de heer Jansen en zijn familie om de zorg thuis uit te breiden.</a:t>
            </a:r>
            <a:endParaRPr/>
          </a:p>
          <a:p>
            <a:pPr indent="0" lvl="0" marL="0" rtl="0" algn="l">
              <a:spcBef>
                <a:spcPts val="800"/>
              </a:spcBef>
              <a:spcAft>
                <a:spcPts val="0"/>
              </a:spcAft>
              <a:buNone/>
            </a:pPr>
            <a:r>
              <a:t/>
            </a:r>
            <a:endParaRPr/>
          </a:p>
        </p:txBody>
      </p:sp>
      <p:sp>
        <p:nvSpPr>
          <p:cNvPr id="254" name="Google Shape;2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nl-NL" sz="1800">
                <a:latin typeface="Arial"/>
                <a:ea typeface="Arial"/>
                <a:cs typeface="Arial"/>
                <a:sym typeface="Arial"/>
              </a:rPr>
              <a:t>De heer Jansen (65 jaar) is bekend met longkanker, waarvoor geen genezing meer mogelijk is. Na verschillende behandelingen zoals chemotherapie, is besloten om over te schakelen naar palliatieve zorg. De focus ligt nu volledig op het verlichten van symptomen en het verbeteren van de kwaliteit van leven. De heer Jansen ervaart ernstige kortademigheid, pijn op de borst en vermoeidheid. Zijn wens is om thuis te sterven, omringd door zijn familie.</a:t>
            </a:r>
            <a:endParaRPr/>
          </a:p>
          <a:p>
            <a:pPr indent="0" lvl="0" marL="0" rtl="0" algn="l">
              <a:lnSpc>
                <a:spcPct val="107000"/>
              </a:lnSpc>
              <a:spcBef>
                <a:spcPts val="800"/>
              </a:spcBef>
              <a:spcAft>
                <a:spcPts val="0"/>
              </a:spcAft>
              <a:buNone/>
            </a:pPr>
            <a:r>
              <a:rPr lang="nl-NL" sz="1800">
                <a:latin typeface="Arial"/>
                <a:ea typeface="Arial"/>
                <a:cs typeface="Arial"/>
                <a:sym typeface="Arial"/>
              </a:rPr>
              <a:t>De heer Jansen is opgenomen in het palliatieve traject en heeft nog enkele weken te leven. Hij ervaart toenemende kortademigheid en pijn, ondanks pijnmedicatie. Zijn familie vindt het moeilijk om te zien hoe hij lijdt, en er wordt overwogen om palliatieve sedatie toe te passen als de situatie ondraaglijk wordt. De huisarts bespreekt de opties met de familie en besluit samen met de heer Jansen en zijn familie om de zorg thuis uit te breiden.</a:t>
            </a:r>
            <a:endParaRPr/>
          </a:p>
          <a:p>
            <a:pPr indent="0" lvl="0" marL="0" rtl="0" algn="l">
              <a:lnSpc>
                <a:spcPct val="107000"/>
              </a:lnSpc>
              <a:spcBef>
                <a:spcPts val="800"/>
              </a:spcBef>
              <a:spcAft>
                <a:spcPts val="0"/>
              </a:spcAft>
              <a:buNone/>
            </a:pPr>
            <a:r>
              <a:rPr lang="nl-NL" sz="1800">
                <a:latin typeface="Arial"/>
                <a:ea typeface="Arial"/>
                <a:cs typeface="Arial"/>
                <a:sym typeface="Arial"/>
              </a:rPr>
              <a:t>De zorg wordt ondersteund door een </a:t>
            </a:r>
            <a:r>
              <a:rPr b="1" lang="nl-NL" sz="1800">
                <a:latin typeface="Arial"/>
                <a:ea typeface="Arial"/>
                <a:cs typeface="Arial"/>
                <a:sym typeface="Arial"/>
              </a:rPr>
              <a:t>PaTz-groep</a:t>
            </a:r>
            <a:r>
              <a:rPr lang="nl-NL" sz="1800">
                <a:latin typeface="Arial"/>
                <a:ea typeface="Arial"/>
                <a:cs typeface="Arial"/>
                <a:sym typeface="Arial"/>
              </a:rPr>
              <a:t>, waarin de huisarts, wijkverpleegkundige en palliatief consulent samenwerken om de heer Jansen de best mogelijke zorg thuis te bieden. Ook is het belangrijk om de medicatie te evalueren. Eventueel moet er worden overwogen om onnodige medicatie te stoppen.  </a:t>
            </a:r>
            <a:endParaRPr/>
          </a:p>
          <a:p>
            <a:pPr indent="0" lvl="0" marL="0" rtl="0" algn="l">
              <a:lnSpc>
                <a:spcPct val="107000"/>
              </a:lnSpc>
              <a:spcBef>
                <a:spcPts val="800"/>
              </a:spcBef>
              <a:spcAft>
                <a:spcPts val="0"/>
              </a:spcAft>
              <a:buNone/>
            </a:pPr>
            <a:r>
              <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In regio Haaglanden zijn twaalf PaTz-groepen actief.</a:t>
            </a:r>
            <a:endParaRPr/>
          </a:p>
          <a:p>
            <a:pPr indent="0" lvl="0" marL="0" rtl="0" algn="l">
              <a:lnSpc>
                <a:spcPct val="107000"/>
              </a:lnSpc>
              <a:spcBef>
                <a:spcPts val="800"/>
              </a:spcBef>
              <a:spcAft>
                <a:spcPts val="0"/>
              </a:spcAft>
              <a:buNone/>
            </a:pPr>
            <a:r>
              <a:t/>
            </a:r>
            <a:endParaRPr sz="1800">
              <a:latin typeface="Arial"/>
              <a:ea typeface="Arial"/>
              <a:cs typeface="Arial"/>
              <a:sym typeface="Arial"/>
            </a:endParaRPr>
          </a:p>
          <a:p>
            <a:pPr indent="0" lvl="0" marL="0" rtl="0" algn="l">
              <a:lnSpc>
                <a:spcPct val="107000"/>
              </a:lnSpc>
              <a:spcBef>
                <a:spcPts val="800"/>
              </a:spcBef>
              <a:spcAft>
                <a:spcPts val="0"/>
              </a:spcAft>
              <a:buNone/>
            </a:pPr>
            <a:r>
              <a:rPr i="1" lang="nl-NL" sz="1800">
                <a:latin typeface="Arial"/>
                <a:ea typeface="Arial"/>
                <a:cs typeface="Arial"/>
                <a:sym typeface="Arial"/>
              </a:rPr>
              <a:t>PaTz-groepen Den Haag:</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PaTz-groep Centrum</a:t>
            </a:r>
            <a:endParaRPr/>
          </a:p>
          <a:p>
            <a:pPr indent="0" lvl="0" marL="0" rtl="0" algn="l">
              <a:lnSpc>
                <a:spcPct val="107000"/>
              </a:lnSpc>
              <a:spcBef>
                <a:spcPts val="800"/>
              </a:spcBef>
              <a:spcAft>
                <a:spcPts val="0"/>
              </a:spcAft>
              <a:buNone/>
            </a:pPr>
            <a:r>
              <a:rPr lang="nl-NL" sz="1800">
                <a:latin typeface="Arial"/>
                <a:ea typeface="Arial"/>
                <a:cs typeface="Arial"/>
                <a:sym typeface="Arial"/>
              </a:rPr>
              <a:t>PaTz-groep Laak</a:t>
            </a:r>
            <a:endParaRPr/>
          </a:p>
          <a:p>
            <a:pPr indent="0" lvl="0" marL="0" rtl="0" algn="l">
              <a:lnSpc>
                <a:spcPct val="107000"/>
              </a:lnSpc>
              <a:spcBef>
                <a:spcPts val="800"/>
              </a:spcBef>
              <a:spcAft>
                <a:spcPts val="0"/>
              </a:spcAft>
              <a:buNone/>
            </a:pPr>
            <a:r>
              <a:rPr lang="nl-NL" sz="1800">
                <a:latin typeface="Arial"/>
                <a:ea typeface="Arial"/>
                <a:cs typeface="Arial"/>
                <a:sym typeface="Arial"/>
              </a:rPr>
              <a:t>PaTz-groep Schilderswijk</a:t>
            </a:r>
            <a:endParaRPr/>
          </a:p>
          <a:p>
            <a:pPr indent="0" lvl="0" marL="0" rtl="0" algn="l">
              <a:lnSpc>
                <a:spcPct val="107000"/>
              </a:lnSpc>
              <a:spcBef>
                <a:spcPts val="800"/>
              </a:spcBef>
              <a:spcAft>
                <a:spcPts val="0"/>
              </a:spcAft>
              <a:buNone/>
            </a:pPr>
            <a:r>
              <a:rPr lang="nl-NL" sz="1800">
                <a:latin typeface="Arial"/>
                <a:ea typeface="Arial"/>
                <a:cs typeface="Arial"/>
                <a:sym typeface="Arial"/>
              </a:rPr>
              <a:t>PaTz-groep Segbroek</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PaTz-groep Valkenbos </a:t>
            </a:r>
            <a:endParaRPr/>
          </a:p>
          <a:p>
            <a:pPr indent="0" lvl="0" marL="0" rtl="0" algn="l">
              <a:lnSpc>
                <a:spcPct val="107000"/>
              </a:lnSpc>
              <a:spcBef>
                <a:spcPts val="800"/>
              </a:spcBef>
              <a:spcAft>
                <a:spcPts val="0"/>
              </a:spcAft>
              <a:buNone/>
            </a:pPr>
            <a:r>
              <a:rPr lang="nl-NL" sz="1800">
                <a:latin typeface="Arial"/>
                <a:ea typeface="Arial"/>
                <a:cs typeface="Arial"/>
                <a:sym typeface="Arial"/>
              </a:rPr>
              <a:t>PaTz-groep Ypenburg</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i="1" lang="nl-NL" sz="1800">
                <a:latin typeface="Arial"/>
                <a:ea typeface="Arial"/>
                <a:cs typeface="Arial"/>
                <a:sym typeface="Arial"/>
              </a:rPr>
              <a:t>PaTz-groepen Wassenaar: </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PaTz-groep Wassenaar</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i="1" lang="nl-NL" sz="1800">
                <a:latin typeface="Arial"/>
                <a:ea typeface="Arial"/>
                <a:cs typeface="Arial"/>
                <a:sym typeface="Arial"/>
              </a:rPr>
              <a:t>PaTz-groepen Leidschendam – Voorburg:</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PaTz-groep Leidschendam</a:t>
            </a:r>
            <a:endParaRPr/>
          </a:p>
          <a:p>
            <a:pPr indent="0" lvl="0" marL="0" rtl="0" algn="l">
              <a:lnSpc>
                <a:spcPct val="107000"/>
              </a:lnSpc>
              <a:spcBef>
                <a:spcPts val="800"/>
              </a:spcBef>
              <a:spcAft>
                <a:spcPts val="0"/>
              </a:spcAft>
              <a:buNone/>
            </a:pPr>
            <a:r>
              <a:rPr lang="nl-NL" sz="1800">
                <a:latin typeface="Arial"/>
                <a:ea typeface="Arial"/>
                <a:cs typeface="Arial"/>
                <a:sym typeface="Arial"/>
              </a:rPr>
              <a:t>PaTz-groep Voorburg</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i="1" lang="nl-NL" sz="1800">
                <a:latin typeface="Arial"/>
                <a:ea typeface="Arial"/>
                <a:cs typeface="Arial"/>
                <a:sym typeface="Arial"/>
              </a:rPr>
              <a:t>PaTz-groepen Zoetermeer:</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PaTz-groep Meerzicht</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PaTz-groep Rokkeveen	</a:t>
            </a:r>
            <a:endParaRPr/>
          </a:p>
          <a:p>
            <a:pPr indent="0" lvl="0" marL="0" rtl="0" algn="l">
              <a:lnSpc>
                <a:spcPct val="107000"/>
              </a:lnSpc>
              <a:spcBef>
                <a:spcPts val="800"/>
              </a:spcBef>
              <a:spcAft>
                <a:spcPts val="0"/>
              </a:spcAft>
              <a:buNone/>
            </a:pPr>
            <a:r>
              <a:rPr lang="nl-NL" sz="1800">
                <a:latin typeface="Arial"/>
                <a:ea typeface="Arial"/>
                <a:cs typeface="Arial"/>
                <a:sym typeface="Arial"/>
              </a:rPr>
              <a:t>PaTz-groep Seghwaert</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lang="nl-NL" sz="1800">
                <a:latin typeface="Arial"/>
                <a:ea typeface="Arial"/>
                <a:cs typeface="Arial"/>
                <a:sym typeface="Arial"/>
              </a:rPr>
              <a:t>Contact: </a:t>
            </a:r>
            <a:r>
              <a:rPr lang="nl-NL" sz="1800" u="sng">
                <a:solidFill>
                  <a:srgbClr val="467886"/>
                </a:solidFill>
                <a:latin typeface="Arial"/>
                <a:ea typeface="Arial"/>
                <a:cs typeface="Arial"/>
                <a:sym typeface="Arial"/>
                <a:hlinkClick r:id="rId2">
                  <a:extLst>
                    <a:ext uri="{A12FA001-AC4F-418D-AE19-62706E023703}">
                      <ahyp:hlinkClr val="tx"/>
                    </a:ext>
                  </a:extLst>
                </a:hlinkClick>
              </a:rPr>
              <a:t>sven.zeilstra@transmuralezorg.nl</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u="sng">
                <a:solidFill>
                  <a:srgbClr val="467886"/>
                </a:solidFill>
                <a:latin typeface="Arial"/>
                <a:ea typeface="Arial"/>
                <a:cs typeface="Arial"/>
                <a:sym typeface="Arial"/>
                <a:hlinkClick r:id="rId3">
                  <a:extLst>
                    <a:ext uri="{A12FA001-AC4F-418D-AE19-62706E023703}">
                      <ahyp:hlinkClr val="tx"/>
                    </a:ext>
                  </a:extLst>
                </a:hlinkClick>
              </a:rPr>
              <a:t>https://youtu.be/Ck0FO7Kog9g</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Filmpje openen: - WIFI beschikbaar</a:t>
            </a:r>
            <a:endParaRPr/>
          </a:p>
          <a:p>
            <a:pPr indent="0" lvl="0" marL="914400" rtl="0" algn="l">
              <a:lnSpc>
                <a:spcPct val="107000"/>
              </a:lnSpc>
              <a:spcBef>
                <a:spcPts val="800"/>
              </a:spcBef>
              <a:spcAft>
                <a:spcPts val="0"/>
              </a:spcAft>
              <a:buNone/>
            </a:pPr>
            <a:r>
              <a:rPr lang="nl-NL" sz="1800">
                <a:latin typeface="Arial"/>
                <a:ea typeface="Arial"/>
                <a:cs typeface="Arial"/>
                <a:sym typeface="Arial"/>
              </a:rPr>
              <a:t>   - muis op de link 🡪 control + klikken</a:t>
            </a:r>
            <a:endParaRPr/>
          </a:p>
          <a:p>
            <a:pPr indent="0" lvl="0" marL="0" rtl="0" algn="l">
              <a:spcBef>
                <a:spcPts val="800"/>
              </a:spcBef>
              <a:spcAft>
                <a:spcPts val="0"/>
              </a:spcAft>
              <a:buNone/>
            </a:pPr>
            <a:r>
              <a:t/>
            </a:r>
            <a:endParaRPr/>
          </a:p>
        </p:txBody>
      </p:sp>
      <p:sp>
        <p:nvSpPr>
          <p:cNvPr id="268" name="Google Shape;26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nl-NL" sz="1800">
                <a:latin typeface="Arial"/>
                <a:ea typeface="Arial"/>
                <a:cs typeface="Arial"/>
                <a:sym typeface="Arial"/>
              </a:rPr>
              <a:t>Gebruik van de Palliatieve Kit:</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Om de symptomen van de heer Jansen te verlichten, wordt de </a:t>
            </a:r>
            <a:r>
              <a:rPr b="1" lang="nl-NL" sz="1800">
                <a:latin typeface="Arial"/>
                <a:ea typeface="Arial"/>
                <a:cs typeface="Arial"/>
                <a:sym typeface="Arial"/>
              </a:rPr>
              <a:t>Palliatieve Kit</a:t>
            </a:r>
            <a:r>
              <a:rPr lang="nl-NL" sz="1800">
                <a:latin typeface="Arial"/>
                <a:ea typeface="Arial"/>
                <a:cs typeface="Arial"/>
                <a:sym typeface="Arial"/>
              </a:rPr>
              <a:t> ingezet. De kit bevat alle hulpmiddelen en medicijnen die nodig zijn voor een effectieve zorg in de laatste levensfase, waaronder:</a:t>
            </a:r>
            <a:endParaRPr/>
          </a:p>
          <a:p>
            <a:pPr indent="0" lvl="0" marL="0" rtl="0" algn="l">
              <a:spcBef>
                <a:spcPts val="800"/>
              </a:spcBef>
              <a:spcAft>
                <a:spcPts val="0"/>
              </a:spcAft>
              <a:buNone/>
            </a:pPr>
            <a:r>
              <a:t/>
            </a:r>
            <a:endParaRPr/>
          </a:p>
          <a:p>
            <a:pPr indent="0" lvl="0" marL="0" rtl="0" algn="l">
              <a:lnSpc>
                <a:spcPct val="107000"/>
              </a:lnSpc>
              <a:spcBef>
                <a:spcPts val="0"/>
              </a:spcBef>
              <a:spcAft>
                <a:spcPts val="0"/>
              </a:spcAft>
              <a:buNone/>
            </a:pPr>
            <a:r>
              <a:rPr lang="nl-NL" sz="1800">
                <a:latin typeface="Arial"/>
                <a:ea typeface="Arial"/>
                <a:cs typeface="Arial"/>
                <a:sym typeface="Arial"/>
              </a:rPr>
              <a:t>Urinezak 2 liter  2 st </a:t>
            </a:r>
            <a:endParaRPr/>
          </a:p>
          <a:p>
            <a:pPr indent="0" lvl="0" marL="0" rtl="0" algn="l">
              <a:lnSpc>
                <a:spcPct val="107000"/>
              </a:lnSpc>
              <a:spcBef>
                <a:spcPts val="800"/>
              </a:spcBef>
              <a:spcAft>
                <a:spcPts val="0"/>
              </a:spcAft>
              <a:buNone/>
            </a:pPr>
            <a:r>
              <a:rPr lang="nl-NL" sz="1800">
                <a:latin typeface="Arial"/>
                <a:ea typeface="Arial"/>
                <a:cs typeface="Arial"/>
                <a:sym typeface="Arial"/>
              </a:rPr>
              <a:t>Instillagel 6 ml 1 st </a:t>
            </a:r>
            <a:endParaRPr/>
          </a:p>
          <a:p>
            <a:pPr indent="0" lvl="0" marL="0" rtl="0" algn="l">
              <a:lnSpc>
                <a:spcPct val="107000"/>
              </a:lnSpc>
              <a:spcBef>
                <a:spcPts val="800"/>
              </a:spcBef>
              <a:spcAft>
                <a:spcPts val="0"/>
              </a:spcAft>
              <a:buNone/>
            </a:pPr>
            <a:r>
              <a:rPr lang="nl-NL" sz="1800">
                <a:latin typeface="Arial"/>
                <a:ea typeface="Arial"/>
                <a:cs typeface="Arial"/>
                <a:sym typeface="Arial"/>
              </a:rPr>
              <a:t>Catheterset   1 st </a:t>
            </a:r>
            <a:endParaRPr/>
          </a:p>
          <a:p>
            <a:pPr indent="0" lvl="0" marL="0" rtl="0" algn="l">
              <a:lnSpc>
                <a:spcPct val="107000"/>
              </a:lnSpc>
              <a:spcBef>
                <a:spcPts val="800"/>
              </a:spcBef>
              <a:spcAft>
                <a:spcPts val="0"/>
              </a:spcAft>
              <a:buNone/>
            </a:pPr>
            <a:r>
              <a:rPr lang="nl-NL" sz="1800">
                <a:latin typeface="Arial"/>
                <a:ea typeface="Arial"/>
                <a:cs typeface="Arial"/>
                <a:sym typeface="Arial"/>
              </a:rPr>
              <a:t>Catheter C14 1 st </a:t>
            </a:r>
            <a:endParaRPr/>
          </a:p>
          <a:p>
            <a:pPr indent="0" lvl="0" marL="0" rtl="0" algn="l">
              <a:lnSpc>
                <a:spcPct val="107000"/>
              </a:lnSpc>
              <a:spcBef>
                <a:spcPts val="800"/>
              </a:spcBef>
              <a:spcAft>
                <a:spcPts val="0"/>
              </a:spcAft>
              <a:buNone/>
            </a:pPr>
            <a:r>
              <a:rPr lang="nl-NL" sz="1800">
                <a:latin typeface="Arial"/>
                <a:ea typeface="Arial"/>
                <a:cs typeface="Arial"/>
                <a:sym typeface="Arial"/>
              </a:rPr>
              <a:t>Catheter C16 1 st </a:t>
            </a:r>
            <a:endParaRPr/>
          </a:p>
          <a:p>
            <a:pPr indent="0" lvl="0" marL="0" rtl="0" algn="l">
              <a:lnSpc>
                <a:spcPct val="107000"/>
              </a:lnSpc>
              <a:spcBef>
                <a:spcPts val="800"/>
              </a:spcBef>
              <a:spcAft>
                <a:spcPts val="0"/>
              </a:spcAft>
              <a:buNone/>
            </a:pPr>
            <a:r>
              <a:rPr lang="nl-NL" sz="1800">
                <a:latin typeface="Arial"/>
                <a:ea typeface="Arial"/>
                <a:cs typeface="Arial"/>
                <a:sym typeface="Arial"/>
              </a:rPr>
              <a:t>Bedhanger   1 st </a:t>
            </a:r>
            <a:endParaRPr/>
          </a:p>
          <a:p>
            <a:pPr indent="0" lvl="0" marL="0" rtl="0" algn="l">
              <a:lnSpc>
                <a:spcPct val="107000"/>
              </a:lnSpc>
              <a:spcBef>
                <a:spcPts val="800"/>
              </a:spcBef>
              <a:spcAft>
                <a:spcPts val="0"/>
              </a:spcAft>
              <a:buNone/>
            </a:pPr>
            <a:r>
              <a:rPr lang="nl-NL" sz="1800">
                <a:latin typeface="Arial"/>
                <a:ea typeface="Arial"/>
                <a:cs typeface="Arial"/>
                <a:sym typeface="Arial"/>
              </a:rPr>
              <a:t>Incontinentiematje 60x90 2 st </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lang="nl-NL" sz="1800">
                <a:latin typeface="Arial"/>
                <a:ea typeface="Arial"/>
                <a:cs typeface="Arial"/>
                <a:sym typeface="Arial"/>
              </a:rPr>
              <a:t>Midazolam ampul 15 mg = 3 ml 5 st </a:t>
            </a:r>
            <a:endParaRPr/>
          </a:p>
          <a:p>
            <a:pPr indent="0" lvl="0" marL="0" rtl="0" algn="l">
              <a:lnSpc>
                <a:spcPct val="107000"/>
              </a:lnSpc>
              <a:spcBef>
                <a:spcPts val="800"/>
              </a:spcBef>
              <a:spcAft>
                <a:spcPts val="0"/>
              </a:spcAft>
              <a:buNone/>
            </a:pPr>
            <a:r>
              <a:rPr lang="nl-NL" sz="1800">
                <a:latin typeface="Arial"/>
                <a:ea typeface="Arial"/>
                <a:cs typeface="Arial"/>
                <a:sym typeface="Arial"/>
              </a:rPr>
              <a:t>Morfine HCL ampul 10 mg = 1 ml 5 st </a:t>
            </a:r>
            <a:endParaRPr/>
          </a:p>
          <a:p>
            <a:pPr indent="0" lvl="0" marL="0" rtl="0" algn="l">
              <a:lnSpc>
                <a:spcPct val="107000"/>
              </a:lnSpc>
              <a:spcBef>
                <a:spcPts val="800"/>
              </a:spcBef>
              <a:spcAft>
                <a:spcPts val="0"/>
              </a:spcAft>
              <a:buNone/>
            </a:pPr>
            <a:r>
              <a:rPr lang="nl-NL" sz="1800">
                <a:latin typeface="Arial"/>
                <a:ea typeface="Arial"/>
                <a:cs typeface="Arial"/>
                <a:sym typeface="Arial"/>
              </a:rPr>
              <a:t>Nozinan ampul 25 mg = 1 ml 2 st </a:t>
            </a:r>
            <a:endParaRPr/>
          </a:p>
          <a:p>
            <a:pPr indent="0" lvl="0" marL="0" rtl="0" algn="l">
              <a:lnSpc>
                <a:spcPct val="107000"/>
              </a:lnSpc>
              <a:spcBef>
                <a:spcPts val="800"/>
              </a:spcBef>
              <a:spcAft>
                <a:spcPts val="0"/>
              </a:spcAft>
              <a:buNone/>
            </a:pPr>
            <a:r>
              <a:rPr lang="nl-NL" sz="1800">
                <a:latin typeface="Arial"/>
                <a:ea typeface="Arial"/>
                <a:cs typeface="Arial"/>
                <a:sym typeface="Arial"/>
              </a:rPr>
              <a:t>Haldol ampul 5 mg = 1 ml 2 st </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lang="nl-NL" sz="1800">
                <a:latin typeface="Arial"/>
                <a:ea typeface="Arial"/>
                <a:cs typeface="Arial"/>
                <a:sym typeface="Arial"/>
              </a:rPr>
              <a:t>Haldol druppels 2 mg/ml 30 ml </a:t>
            </a:r>
            <a:endParaRPr/>
          </a:p>
          <a:p>
            <a:pPr indent="0" lvl="0" marL="0" rtl="0" algn="l">
              <a:lnSpc>
                <a:spcPct val="107000"/>
              </a:lnSpc>
              <a:spcBef>
                <a:spcPts val="800"/>
              </a:spcBef>
              <a:spcAft>
                <a:spcPts val="0"/>
              </a:spcAft>
              <a:buNone/>
            </a:pPr>
            <a:r>
              <a:rPr lang="nl-NL" sz="1800">
                <a:latin typeface="Arial"/>
                <a:ea typeface="Arial"/>
                <a:cs typeface="Arial"/>
                <a:sym typeface="Arial"/>
              </a:rPr>
              <a:t>Instanyl neusspray 50 µg/dosis 1 st </a:t>
            </a:r>
            <a:endParaRPr/>
          </a:p>
          <a:p>
            <a:pPr indent="0" lvl="0" marL="0" rtl="0" algn="l">
              <a:lnSpc>
                <a:spcPct val="107000"/>
              </a:lnSpc>
              <a:spcBef>
                <a:spcPts val="800"/>
              </a:spcBef>
              <a:spcAft>
                <a:spcPts val="0"/>
              </a:spcAft>
              <a:buNone/>
            </a:pPr>
            <a:r>
              <a:rPr lang="nl-NL" sz="1800">
                <a:latin typeface="Arial"/>
                <a:ea typeface="Arial"/>
                <a:cs typeface="Arial"/>
                <a:sym typeface="Arial"/>
              </a:rPr>
              <a:t>Scopoderm pleister 1,5 mg 2 st </a:t>
            </a:r>
            <a:endParaRPr/>
          </a:p>
          <a:p>
            <a:pPr indent="0" lvl="0" marL="0" rtl="0" algn="l">
              <a:lnSpc>
                <a:spcPct val="107000"/>
              </a:lnSpc>
              <a:spcBef>
                <a:spcPts val="800"/>
              </a:spcBef>
              <a:spcAft>
                <a:spcPts val="0"/>
              </a:spcAft>
              <a:buNone/>
            </a:pPr>
            <a:r>
              <a:rPr lang="nl-NL" sz="1800">
                <a:latin typeface="Arial"/>
                <a:ea typeface="Arial"/>
                <a:cs typeface="Arial"/>
                <a:sym typeface="Arial"/>
              </a:rPr>
              <a:t>Koelzalf zonder rozenolie Tube 100 g 1 st </a:t>
            </a:r>
            <a:endParaRPr/>
          </a:p>
          <a:p>
            <a:pPr indent="0" lvl="0" marL="0" rtl="0" algn="l">
              <a:lnSpc>
                <a:spcPct val="107000"/>
              </a:lnSpc>
              <a:spcBef>
                <a:spcPts val="800"/>
              </a:spcBef>
              <a:spcAft>
                <a:spcPts val="0"/>
              </a:spcAft>
              <a:buNone/>
            </a:pPr>
            <a:r>
              <a:rPr lang="nl-NL" sz="1800">
                <a:latin typeface="Arial"/>
                <a:ea typeface="Arial"/>
                <a:cs typeface="Arial"/>
                <a:sym typeface="Arial"/>
              </a:rPr>
              <a:t>Midazolam neusspray 2,5 mg/dosis 1 st </a:t>
            </a:r>
            <a:endParaRPr/>
          </a:p>
          <a:p>
            <a:pPr indent="0" lvl="0" marL="0" rtl="0" algn="l">
              <a:lnSpc>
                <a:spcPct val="107000"/>
              </a:lnSpc>
              <a:spcBef>
                <a:spcPts val="800"/>
              </a:spcBef>
              <a:spcAft>
                <a:spcPts val="0"/>
              </a:spcAft>
              <a:buNone/>
            </a:pPr>
            <a:r>
              <a:rPr lang="nl-NL" sz="1800">
                <a:latin typeface="Arial"/>
                <a:ea typeface="Arial"/>
                <a:cs typeface="Arial"/>
                <a:sym typeface="Arial"/>
              </a:rPr>
              <a:t>Forlax sachets 10 g 6 st </a:t>
            </a:r>
            <a:endParaRPr/>
          </a:p>
          <a:p>
            <a:pPr indent="0" lvl="0" marL="0" rtl="0" algn="l">
              <a:lnSpc>
                <a:spcPct val="107000"/>
              </a:lnSpc>
              <a:spcBef>
                <a:spcPts val="800"/>
              </a:spcBef>
              <a:spcAft>
                <a:spcPts val="0"/>
              </a:spcAft>
              <a:buNone/>
            </a:pPr>
            <a:r>
              <a:rPr lang="nl-NL" sz="1800">
                <a:latin typeface="Arial"/>
                <a:ea typeface="Arial"/>
                <a:cs typeface="Arial"/>
                <a:sym typeface="Arial"/>
              </a:rPr>
              <a:t>Microlax klysma 5 ml 2 st </a:t>
            </a:r>
            <a:endParaRPr/>
          </a:p>
          <a:p>
            <a:pPr indent="0" lvl="0" marL="0" rtl="0" algn="l">
              <a:lnSpc>
                <a:spcPct val="107000"/>
              </a:lnSpc>
              <a:spcBef>
                <a:spcPts val="800"/>
              </a:spcBef>
              <a:spcAft>
                <a:spcPts val="0"/>
              </a:spcAft>
              <a:buNone/>
            </a:pPr>
            <a:r>
              <a:rPr lang="nl-NL" sz="1800">
                <a:latin typeface="Arial"/>
                <a:ea typeface="Arial"/>
                <a:cs typeface="Arial"/>
                <a:sym typeface="Arial"/>
              </a:rPr>
              <a:t>Dentaswab (mondswab)  10 st </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lang="nl-NL" sz="1800">
                <a:latin typeface="Arial"/>
                <a:ea typeface="Arial"/>
                <a:cs typeface="Arial"/>
                <a:sym typeface="Arial"/>
              </a:rPr>
              <a:t>Temazepam capsule/ tabletten 10 mg 5 st </a:t>
            </a:r>
            <a:endParaRPr/>
          </a:p>
          <a:p>
            <a:pPr indent="0" lvl="0" marL="0" rtl="0" algn="l">
              <a:lnSpc>
                <a:spcPct val="107000"/>
              </a:lnSpc>
              <a:spcBef>
                <a:spcPts val="800"/>
              </a:spcBef>
              <a:spcAft>
                <a:spcPts val="0"/>
              </a:spcAft>
              <a:buNone/>
            </a:pPr>
            <a:r>
              <a:rPr lang="nl-NL" sz="1800">
                <a:latin typeface="Arial"/>
                <a:ea typeface="Arial"/>
                <a:cs typeface="Arial"/>
                <a:sym typeface="Arial"/>
              </a:rPr>
              <a:t>Morfine tablet 10 mg 10 st </a:t>
            </a:r>
            <a:endParaRPr/>
          </a:p>
          <a:p>
            <a:pPr indent="0" lvl="0" marL="0" rtl="0" algn="l">
              <a:lnSpc>
                <a:spcPct val="107000"/>
              </a:lnSpc>
              <a:spcBef>
                <a:spcPts val="800"/>
              </a:spcBef>
              <a:spcAft>
                <a:spcPts val="0"/>
              </a:spcAft>
              <a:buNone/>
            </a:pPr>
            <a:r>
              <a:rPr lang="nl-NL" sz="1800">
                <a:latin typeface="Arial"/>
                <a:ea typeface="Arial"/>
                <a:cs typeface="Arial"/>
                <a:sym typeface="Arial"/>
              </a:rPr>
              <a:t>Morfine retard tablet  10 mg 5 st </a:t>
            </a:r>
            <a:endParaRPr/>
          </a:p>
          <a:p>
            <a:pPr indent="0" lvl="0" marL="0" rtl="0" algn="l">
              <a:lnSpc>
                <a:spcPct val="107000"/>
              </a:lnSpc>
              <a:spcBef>
                <a:spcPts val="800"/>
              </a:spcBef>
              <a:spcAft>
                <a:spcPts val="0"/>
              </a:spcAft>
              <a:buNone/>
            </a:pPr>
            <a:r>
              <a:rPr lang="nl-NL" sz="1800">
                <a:latin typeface="Arial"/>
                <a:ea typeface="Arial"/>
                <a:cs typeface="Arial"/>
                <a:sym typeface="Arial"/>
              </a:rPr>
              <a:t>Metoclopramide zetpil 10 mg 2 st </a:t>
            </a:r>
            <a:endParaRPr/>
          </a:p>
          <a:p>
            <a:pPr indent="0" lvl="0" marL="0" rtl="0" algn="l">
              <a:lnSpc>
                <a:spcPct val="107000"/>
              </a:lnSpc>
              <a:spcBef>
                <a:spcPts val="800"/>
              </a:spcBef>
              <a:spcAft>
                <a:spcPts val="0"/>
              </a:spcAft>
              <a:buNone/>
            </a:pPr>
            <a:r>
              <a:rPr lang="nl-NL" sz="1800">
                <a:latin typeface="Arial"/>
                <a:ea typeface="Arial"/>
                <a:cs typeface="Arial"/>
                <a:sym typeface="Arial"/>
              </a:rPr>
              <a:t>Paracetamol zetpil 1000 mg 5 st </a:t>
            </a:r>
            <a:endParaRPr/>
          </a:p>
          <a:p>
            <a:pPr indent="0" lvl="0" marL="0" rtl="0" algn="l">
              <a:lnSpc>
                <a:spcPct val="107000"/>
              </a:lnSpc>
              <a:spcBef>
                <a:spcPts val="800"/>
              </a:spcBef>
              <a:spcAft>
                <a:spcPts val="0"/>
              </a:spcAft>
              <a:buNone/>
            </a:pPr>
            <a:r>
              <a:rPr lang="nl-NL" sz="1800">
                <a:latin typeface="Arial"/>
                <a:ea typeface="Arial"/>
                <a:cs typeface="Arial"/>
                <a:sym typeface="Arial"/>
              </a:rPr>
              <a:t>      </a:t>
            </a:r>
            <a:endParaRPr/>
          </a:p>
          <a:p>
            <a:pPr indent="0" lvl="0" marL="0" rtl="0" algn="l">
              <a:lnSpc>
                <a:spcPct val="107000"/>
              </a:lnSpc>
              <a:spcBef>
                <a:spcPts val="800"/>
              </a:spcBef>
              <a:spcAft>
                <a:spcPts val="0"/>
              </a:spcAft>
              <a:buNone/>
            </a:pPr>
            <a:r>
              <a:rPr lang="nl-NL" sz="1800">
                <a:latin typeface="Arial"/>
                <a:ea typeface="Arial"/>
                <a:cs typeface="Arial"/>
                <a:sym typeface="Arial"/>
              </a:rPr>
              <a:t>Spuit 1 ml   5 st </a:t>
            </a:r>
            <a:endParaRPr/>
          </a:p>
          <a:p>
            <a:pPr indent="0" lvl="0" marL="0" rtl="0" algn="l">
              <a:lnSpc>
                <a:spcPct val="107000"/>
              </a:lnSpc>
              <a:spcBef>
                <a:spcPts val="800"/>
              </a:spcBef>
              <a:spcAft>
                <a:spcPts val="0"/>
              </a:spcAft>
              <a:buNone/>
            </a:pPr>
            <a:r>
              <a:rPr lang="nl-NL" sz="1800">
                <a:latin typeface="Arial"/>
                <a:ea typeface="Arial"/>
                <a:cs typeface="Arial"/>
                <a:sym typeface="Arial"/>
              </a:rPr>
              <a:t>Spuit 2 ml   5 st </a:t>
            </a:r>
            <a:endParaRPr/>
          </a:p>
          <a:p>
            <a:pPr indent="0" lvl="0" marL="0" rtl="0" algn="l">
              <a:lnSpc>
                <a:spcPct val="107000"/>
              </a:lnSpc>
              <a:spcBef>
                <a:spcPts val="800"/>
              </a:spcBef>
              <a:spcAft>
                <a:spcPts val="0"/>
              </a:spcAft>
              <a:buNone/>
            </a:pPr>
            <a:r>
              <a:rPr lang="nl-NL" sz="1800">
                <a:latin typeface="Arial"/>
                <a:ea typeface="Arial"/>
                <a:cs typeface="Arial"/>
                <a:sym typeface="Arial"/>
              </a:rPr>
              <a:t>Spuit 3 ml   5 st </a:t>
            </a:r>
            <a:endParaRPr/>
          </a:p>
          <a:p>
            <a:pPr indent="0" lvl="0" marL="0" rtl="0" algn="l">
              <a:lnSpc>
                <a:spcPct val="107000"/>
              </a:lnSpc>
              <a:spcBef>
                <a:spcPts val="800"/>
              </a:spcBef>
              <a:spcAft>
                <a:spcPts val="0"/>
              </a:spcAft>
              <a:buNone/>
            </a:pPr>
            <a:r>
              <a:rPr lang="nl-NL" sz="1800">
                <a:latin typeface="Arial"/>
                <a:ea typeface="Arial"/>
                <a:cs typeface="Arial"/>
                <a:sym typeface="Arial"/>
              </a:rPr>
              <a:t>Opzuignaald roze   15 st </a:t>
            </a:r>
            <a:endParaRPr/>
          </a:p>
          <a:p>
            <a:pPr indent="0" lvl="0" marL="0" rtl="0" algn="l">
              <a:lnSpc>
                <a:spcPct val="107000"/>
              </a:lnSpc>
              <a:spcBef>
                <a:spcPts val="800"/>
              </a:spcBef>
              <a:spcAft>
                <a:spcPts val="0"/>
              </a:spcAft>
              <a:buNone/>
            </a:pPr>
            <a:r>
              <a:rPr lang="nl-NL" sz="1800">
                <a:latin typeface="Arial"/>
                <a:ea typeface="Arial"/>
                <a:cs typeface="Arial"/>
                <a:sym typeface="Arial"/>
              </a:rPr>
              <a:t>Subcutane naald   15 st </a:t>
            </a:r>
            <a:endParaRPr/>
          </a:p>
          <a:p>
            <a:pPr indent="0" lvl="0" marL="0" rtl="0" algn="l">
              <a:lnSpc>
                <a:spcPct val="107000"/>
              </a:lnSpc>
              <a:spcBef>
                <a:spcPts val="800"/>
              </a:spcBef>
              <a:spcAft>
                <a:spcPts val="0"/>
              </a:spcAft>
              <a:buNone/>
            </a:pPr>
            <a:r>
              <a:rPr lang="nl-NL" sz="1800">
                <a:latin typeface="Arial"/>
                <a:ea typeface="Arial"/>
                <a:cs typeface="Arial"/>
                <a:sym typeface="Arial"/>
              </a:rPr>
              <a:t>Insuflon/ bd saf intima   2 st </a:t>
            </a:r>
            <a:endParaRPr/>
          </a:p>
          <a:p>
            <a:pPr indent="0" lvl="0" marL="0" rtl="0" algn="l">
              <a:lnSpc>
                <a:spcPct val="107000"/>
              </a:lnSpc>
              <a:spcBef>
                <a:spcPts val="800"/>
              </a:spcBef>
              <a:spcAft>
                <a:spcPts val="0"/>
              </a:spcAft>
              <a:buNone/>
            </a:pPr>
            <a:r>
              <a:rPr lang="nl-NL" sz="1800">
                <a:latin typeface="Arial"/>
                <a:ea typeface="Arial"/>
                <a:cs typeface="Arial"/>
                <a:sym typeface="Arial"/>
              </a:rPr>
              <a:t>Tegaderm IV pleisters  2 st </a:t>
            </a:r>
            <a:endParaRPr/>
          </a:p>
          <a:p>
            <a:pPr indent="0" lvl="0" marL="0" rtl="0" algn="l">
              <a:spcBef>
                <a:spcPts val="800"/>
              </a:spcBef>
              <a:spcAft>
                <a:spcPts val="0"/>
              </a:spcAft>
              <a:buNone/>
            </a:pPr>
            <a:r>
              <a:t/>
            </a:r>
            <a:endParaRPr/>
          </a:p>
          <a:p>
            <a:pPr indent="0" lvl="0" marL="0" marR="0" rtl="0" algn="l">
              <a:lnSpc>
                <a:spcPct val="100000"/>
              </a:lnSpc>
              <a:spcBef>
                <a:spcPts val="0"/>
              </a:spcBef>
              <a:spcAft>
                <a:spcPts val="0"/>
              </a:spcAft>
              <a:buClr>
                <a:schemeClr val="dk1"/>
              </a:buClr>
              <a:buSzPts val="1800"/>
              <a:buFont typeface="Arial"/>
              <a:buNone/>
            </a:pPr>
            <a:r>
              <a:rPr b="1" lang="nl-NL" sz="1800">
                <a:latin typeface="Arial"/>
                <a:ea typeface="Arial"/>
                <a:cs typeface="Arial"/>
                <a:sym typeface="Arial"/>
              </a:rPr>
              <a:t>Waar te vinden en aanvragen:</a:t>
            </a:r>
            <a:r>
              <a:rPr lang="nl-NL" sz="1800">
                <a:latin typeface="Arial"/>
                <a:ea typeface="Arial"/>
                <a:cs typeface="Arial"/>
                <a:sym typeface="Arial"/>
              </a:rPr>
              <a:t> De Palliatieve Kit wordt aangevraagd bij een apotheek die aangesloten is bij het Netwerk Palliatieve Zorg Haaglanden. De apotheken waarbij een palliatieve kit beschikbaar is zijn te vinden op de </a:t>
            </a:r>
            <a:r>
              <a:rPr b="1" lang="nl-NL" sz="1800">
                <a:latin typeface="Arial"/>
                <a:ea typeface="Arial"/>
                <a:cs typeface="Arial"/>
                <a:sym typeface="Arial"/>
              </a:rPr>
              <a:t>vereniging transmurale zorg</a:t>
            </a:r>
            <a:r>
              <a:rPr lang="nl-NL" sz="1800">
                <a:latin typeface="Arial"/>
                <a:ea typeface="Arial"/>
                <a:cs typeface="Arial"/>
                <a:sym typeface="Arial"/>
              </a:rPr>
              <a:t>. De huisarts kan de kit aanvragen, waarna deze wordt geleverd aan het huisadres van de heer Jansen. De kit zorgt ervoor dat de benodigde middelen direct beschikbaar zijn wanneer dat nodig is. </a:t>
            </a:r>
            <a:endParaRPr/>
          </a:p>
          <a:p>
            <a:pPr indent="0" lvl="0" marL="0" rtl="0" algn="l">
              <a:spcBef>
                <a:spcPts val="0"/>
              </a:spcBef>
              <a:spcAft>
                <a:spcPts val="0"/>
              </a:spcAft>
              <a:buNone/>
            </a:pPr>
            <a:r>
              <a:t/>
            </a:r>
            <a:endParaRPr/>
          </a:p>
        </p:txBody>
      </p:sp>
      <p:sp>
        <p:nvSpPr>
          <p:cNvPr id="277" name="Google Shape;27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nl-NL" sz="1800">
                <a:latin typeface="Arial"/>
                <a:ea typeface="Arial"/>
                <a:cs typeface="Arial"/>
                <a:sym typeface="Arial"/>
              </a:rPr>
              <a:t>De situatie van de heer Jansen verslechtert. Hij wordt angstiger en zijn ademnood verergert ondanks de pijnmedicatie. Na overleg met de familie wordt besloten om palliatieve sedatie te starten, conform de wens van de heer Jansen om zijn lijden te verlichten.</a:t>
            </a:r>
            <a:endParaRPr/>
          </a:p>
          <a:p>
            <a:pPr indent="-342900" lvl="0" marL="342900" rtl="0" algn="l">
              <a:lnSpc>
                <a:spcPct val="107000"/>
              </a:lnSpc>
              <a:spcBef>
                <a:spcPts val="800"/>
              </a:spcBef>
              <a:spcAft>
                <a:spcPts val="0"/>
              </a:spcAft>
              <a:buClr>
                <a:schemeClr val="dk1"/>
              </a:buClr>
              <a:buSzPts val="1000"/>
              <a:buFont typeface="Noto Sans Symbols"/>
              <a:buChar char="∙"/>
            </a:pPr>
            <a:r>
              <a:rPr b="1" lang="nl-NL" sz="1800">
                <a:latin typeface="Arial"/>
                <a:ea typeface="Arial"/>
                <a:cs typeface="Arial"/>
                <a:sym typeface="Arial"/>
              </a:rPr>
              <a:t>Wat is palliatieve sedatie?</a:t>
            </a:r>
            <a:r>
              <a:rPr lang="nl-NL" sz="1800">
                <a:latin typeface="Arial"/>
                <a:ea typeface="Arial"/>
                <a:cs typeface="Arial"/>
                <a:sym typeface="Arial"/>
              </a:rPr>
              <a:t> Palliatieve sedatie houdt in dat het bewustzijn van de patiënt wordt verlaagd om ondraaglijk lijden te verlichten. Het doel is niet om het leven actief te bekorten, maar om comfort te bieden in de laatste fase.</a:t>
            </a:r>
            <a:endParaRPr/>
          </a:p>
          <a:p>
            <a:pPr indent="-342900" lvl="0" marL="342900" rtl="0" algn="l">
              <a:lnSpc>
                <a:spcPct val="107000"/>
              </a:lnSpc>
              <a:spcBef>
                <a:spcPts val="800"/>
              </a:spcBef>
              <a:spcAft>
                <a:spcPts val="0"/>
              </a:spcAft>
              <a:buClr>
                <a:schemeClr val="dk1"/>
              </a:buClr>
              <a:buSzPts val="1000"/>
              <a:buFont typeface="Noto Sans Symbols"/>
              <a:buChar char="∙"/>
            </a:pPr>
            <a:r>
              <a:rPr b="1" lang="nl-NL" sz="1800">
                <a:latin typeface="Arial"/>
                <a:ea typeface="Arial"/>
                <a:cs typeface="Arial"/>
                <a:sym typeface="Arial"/>
              </a:rPr>
              <a:t>Toediening:</a:t>
            </a:r>
            <a:r>
              <a:rPr lang="nl-NL" sz="1800">
                <a:latin typeface="Arial"/>
                <a:ea typeface="Arial"/>
                <a:cs typeface="Arial"/>
                <a:sym typeface="Arial"/>
              </a:rPr>
              <a:t> Midazolam wordt via een subcutane naald toegediend, die geplaatst wordt in de buik of het bovenbeen. Dit verlicht de ademnood en angst van de heer Jansen en zorgt ervoor dat hij rustig in slaap valt.</a:t>
            </a:r>
            <a:endParaRPr/>
          </a:p>
          <a:p>
            <a:pPr indent="0" lvl="0" marL="0" rtl="0" algn="l">
              <a:spcBef>
                <a:spcPts val="800"/>
              </a:spcBef>
              <a:spcAft>
                <a:spcPts val="0"/>
              </a:spcAft>
              <a:buNone/>
            </a:pPr>
            <a:r>
              <a:t/>
            </a:r>
            <a:endParaRPr/>
          </a:p>
        </p:txBody>
      </p:sp>
      <p:sp>
        <p:nvSpPr>
          <p:cNvPr id="299" name="Google Shape;29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nl-NL" sz="1800">
                <a:latin typeface="Arial"/>
                <a:ea typeface="Arial"/>
                <a:cs typeface="Arial"/>
                <a:sym typeface="Arial"/>
              </a:rPr>
              <a:t>Hospice als alternatief:</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Hoewel de heer Jansen thuis wil sterven, wordt er besproken dat als de zorg voor zijn familie te zwaar wordt, een hospice een goede optie kan zijn. Een hospice biedt een huiselijke omgeving met 24/7 medische zorg, wat voor zowel de heer Jansen als zijn familie verlichting kan bieden.</a:t>
            </a:r>
            <a:endParaRPr/>
          </a:p>
          <a:p>
            <a:pPr indent="0" lvl="0" marL="0" rtl="0" algn="l">
              <a:lnSpc>
                <a:spcPct val="107000"/>
              </a:lnSpc>
              <a:spcBef>
                <a:spcPts val="800"/>
              </a:spcBef>
              <a:spcAft>
                <a:spcPts val="0"/>
              </a:spcAft>
              <a:buNone/>
            </a:pPr>
            <a:r>
              <a:rPr b="1" lang="nl-NL" sz="1800">
                <a:latin typeface="Arial"/>
                <a:ea typeface="Arial"/>
                <a:cs typeface="Arial"/>
                <a:sym typeface="Arial"/>
              </a:rPr>
              <a:t>Hospices in de regio Haaglanden:</a:t>
            </a:r>
            <a:endParaRPr sz="1800">
              <a:latin typeface="Arial"/>
              <a:ea typeface="Arial"/>
              <a:cs typeface="Arial"/>
              <a:sym typeface="Arial"/>
            </a:endParaRPr>
          </a:p>
          <a:p>
            <a:pPr indent="-342900" lvl="0" marL="342900" rtl="0" algn="l">
              <a:lnSpc>
                <a:spcPct val="107000"/>
              </a:lnSpc>
              <a:spcBef>
                <a:spcPts val="800"/>
              </a:spcBef>
              <a:spcAft>
                <a:spcPts val="0"/>
              </a:spcAft>
              <a:buClr>
                <a:schemeClr val="dk1"/>
              </a:buClr>
              <a:buSzPts val="1800"/>
              <a:buFont typeface="Play"/>
              <a:buAutoNum type="arabicPeriod"/>
            </a:pPr>
            <a:r>
              <a:rPr b="0" lang="nl-NL" sz="1800">
                <a:latin typeface="Arial"/>
                <a:ea typeface="Arial"/>
                <a:cs typeface="Arial"/>
                <a:sym typeface="Arial"/>
              </a:rPr>
              <a:t>Hospice De Witte Roos </a:t>
            </a:r>
            <a:endParaRPr/>
          </a:p>
          <a:p>
            <a:pPr indent="-342900" lvl="0" marL="342900" rtl="0" algn="l">
              <a:lnSpc>
                <a:spcPct val="107000"/>
              </a:lnSpc>
              <a:spcBef>
                <a:spcPts val="800"/>
              </a:spcBef>
              <a:spcAft>
                <a:spcPts val="0"/>
              </a:spcAft>
              <a:buClr>
                <a:schemeClr val="dk1"/>
              </a:buClr>
              <a:buSzPts val="1800"/>
              <a:buFont typeface="Play"/>
              <a:buAutoNum type="arabicPeriod"/>
            </a:pPr>
            <a:r>
              <a:rPr b="0" lang="nl-NL" sz="1800">
                <a:latin typeface="Arial"/>
                <a:ea typeface="Arial"/>
                <a:cs typeface="Arial"/>
                <a:sym typeface="Arial"/>
              </a:rPr>
              <a:t>Hospice Claude Monet </a:t>
            </a:r>
            <a:endParaRPr/>
          </a:p>
          <a:p>
            <a:pPr indent="-342900" lvl="0" marL="342900" rtl="0" algn="l">
              <a:lnSpc>
                <a:spcPct val="107000"/>
              </a:lnSpc>
              <a:spcBef>
                <a:spcPts val="800"/>
              </a:spcBef>
              <a:spcAft>
                <a:spcPts val="0"/>
              </a:spcAft>
              <a:buClr>
                <a:schemeClr val="dk1"/>
              </a:buClr>
              <a:buSzPts val="1800"/>
              <a:buFont typeface="Play"/>
              <a:buAutoNum type="arabicPeriod"/>
            </a:pPr>
            <a:r>
              <a:rPr b="0" lang="nl-NL" sz="1800">
                <a:latin typeface="Arial"/>
                <a:ea typeface="Arial"/>
                <a:cs typeface="Arial"/>
                <a:sym typeface="Arial"/>
              </a:rPr>
              <a:t>Jacobshospice</a:t>
            </a:r>
            <a:endParaRPr/>
          </a:p>
          <a:p>
            <a:pPr indent="-342900" lvl="0" marL="342900" rtl="0" algn="l">
              <a:lnSpc>
                <a:spcPct val="107000"/>
              </a:lnSpc>
              <a:spcBef>
                <a:spcPts val="800"/>
              </a:spcBef>
              <a:spcAft>
                <a:spcPts val="0"/>
              </a:spcAft>
              <a:buClr>
                <a:schemeClr val="dk1"/>
              </a:buClr>
              <a:buSzPts val="1800"/>
              <a:buFont typeface="Play"/>
              <a:buAutoNum type="arabicPeriod"/>
            </a:pPr>
            <a:r>
              <a:rPr b="0" lang="nl-NL" sz="1800">
                <a:latin typeface="Arial"/>
                <a:ea typeface="Arial"/>
                <a:cs typeface="Arial"/>
                <a:sym typeface="Arial"/>
              </a:rPr>
              <a:t>Hospice WZH Waterhof</a:t>
            </a:r>
            <a:endParaRPr b="0" sz="1800">
              <a:latin typeface="Arial"/>
              <a:ea typeface="Arial"/>
              <a:cs typeface="Arial"/>
              <a:sym typeface="Arial"/>
            </a:endParaRPr>
          </a:p>
          <a:p>
            <a:pPr indent="-228600" lvl="0" marL="342900" rtl="0" algn="l">
              <a:lnSpc>
                <a:spcPct val="107000"/>
              </a:lnSpc>
              <a:spcBef>
                <a:spcPts val="800"/>
              </a:spcBef>
              <a:spcAft>
                <a:spcPts val="0"/>
              </a:spcAft>
              <a:buClr>
                <a:schemeClr val="dk1"/>
              </a:buClr>
              <a:buSzPts val="1800"/>
              <a:buFont typeface="Play"/>
              <a:buNone/>
            </a:pPr>
            <a:r>
              <a:t/>
            </a:r>
            <a:endParaRPr b="0" sz="1800">
              <a:latin typeface="Arial"/>
              <a:ea typeface="Arial"/>
              <a:cs typeface="Arial"/>
              <a:sym typeface="Arial"/>
            </a:endParaRPr>
          </a:p>
          <a:p>
            <a:pPr indent="0" lvl="0" marL="0" marR="0" rtl="0" algn="l">
              <a:lnSpc>
                <a:spcPct val="107000"/>
              </a:lnSpc>
              <a:spcBef>
                <a:spcPts val="800"/>
              </a:spcBef>
              <a:spcAft>
                <a:spcPts val="0"/>
              </a:spcAft>
              <a:buClr>
                <a:schemeClr val="dk1"/>
              </a:buClr>
              <a:buSzPts val="1800"/>
              <a:buFont typeface="Play"/>
              <a:buNone/>
            </a:pPr>
            <a:r>
              <a:rPr lang="nl-NL" sz="1800">
                <a:latin typeface="Arial"/>
                <a:ea typeface="Arial"/>
                <a:cs typeface="Arial"/>
                <a:sym typeface="Arial"/>
              </a:rPr>
              <a:t>Voor meerdere hospices 🡪 bekijk de informatiegids</a:t>
            </a:r>
            <a:endParaRPr sz="1800">
              <a:latin typeface="Arial"/>
              <a:ea typeface="Arial"/>
              <a:cs typeface="Arial"/>
              <a:sym typeface="Arial"/>
            </a:endParaRPr>
          </a:p>
          <a:p>
            <a:pPr indent="0" lvl="0" marL="0" rtl="0" algn="l">
              <a:lnSpc>
                <a:spcPct val="107000"/>
              </a:lnSpc>
              <a:spcBef>
                <a:spcPts val="800"/>
              </a:spcBef>
              <a:spcAft>
                <a:spcPts val="0"/>
              </a:spcAft>
              <a:buClr>
                <a:schemeClr val="dk1"/>
              </a:buClr>
              <a:buSzPts val="1800"/>
              <a:buFont typeface="Play"/>
              <a:buNone/>
            </a:pPr>
            <a:r>
              <a:t/>
            </a:r>
            <a:endParaRPr b="0" sz="1800">
              <a:latin typeface="Arial"/>
              <a:ea typeface="Arial"/>
              <a:cs typeface="Arial"/>
              <a:sym typeface="Arial"/>
            </a:endParaRPr>
          </a:p>
          <a:p>
            <a:pPr indent="0" lvl="0" marL="0" rtl="0" algn="l">
              <a:lnSpc>
                <a:spcPct val="107000"/>
              </a:lnSpc>
              <a:spcBef>
                <a:spcPts val="800"/>
              </a:spcBef>
              <a:spcAft>
                <a:spcPts val="0"/>
              </a:spcAft>
              <a:buNone/>
            </a:pPr>
            <a:r>
              <a:rPr b="1" lang="nl-NL" sz="1800">
                <a:latin typeface="Arial"/>
                <a:ea typeface="Arial"/>
                <a:cs typeface="Arial"/>
                <a:sym typeface="Arial"/>
              </a:rPr>
              <a:t>Wanneer overwegen?</a:t>
            </a:r>
            <a:r>
              <a:rPr lang="nl-NL" sz="1800">
                <a:latin typeface="Arial"/>
                <a:ea typeface="Arial"/>
                <a:cs typeface="Arial"/>
                <a:sym typeface="Arial"/>
              </a:rPr>
              <a:t> Als de fysieke en emotionele belasting voor de familie te groot wordt, kan de huisarts helpen met het regelen van een plaats in een hospice, zodat de heer Jansen in een rustige en comfortabele omgeving kan sterven.</a:t>
            </a:r>
            <a:endParaRPr/>
          </a:p>
          <a:p>
            <a:pPr indent="0" lvl="0" marL="0" rtl="0" algn="l">
              <a:spcBef>
                <a:spcPts val="800"/>
              </a:spcBef>
              <a:spcAft>
                <a:spcPts val="0"/>
              </a:spcAft>
              <a:buNone/>
            </a:pPr>
            <a:r>
              <a:t/>
            </a:r>
            <a:endParaRPr/>
          </a:p>
        </p:txBody>
      </p:sp>
      <p:sp>
        <p:nvSpPr>
          <p:cNvPr id="307" name="Google Shape;30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nl-NL" sz="1800">
                <a:latin typeface="Arial"/>
                <a:ea typeface="Arial"/>
                <a:cs typeface="Arial"/>
                <a:sym typeface="Arial"/>
              </a:rPr>
              <a:t>Nazorg voor de familie:</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Na het overlijden van de heer Jansen biedt het zorgteam ondersteuning aan zijn familie. Dit kan bestaan uit gesprekken met de huisarts of begeleiding door gespecialiseerde rouwzorgverleners in de regio Haaglanden. Het is belangrijk dat de familie goed wordt opgevangen en begeleid in deze moeilijke tijd. In geval van problematische rouw wordt de nabestaande doorverwezen naar experts zoals psychologen, rouwtherapeuten of geestelijk verzorgers. Het nagesprek tussen arts, zorgverleners en nabestaanden is belangrijk voor troost, steun en begeleiding bij het verwerken van het verlies, met respect voor sociale, culturele en spirituele rituelen.</a:t>
            </a:r>
            <a:endParaRPr/>
          </a:p>
        </p:txBody>
      </p:sp>
      <p:sp>
        <p:nvSpPr>
          <p:cNvPr id="316" name="Google Shape;31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nl-NL" sz="1800">
                <a:latin typeface="Arial"/>
                <a:ea typeface="Arial"/>
                <a:cs typeface="Arial"/>
                <a:sym typeface="Arial"/>
              </a:rPr>
              <a:t>Vereniging transmurale zorg</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De toekomst van de zorg in de regio Haaglanden draait om hoe we samen de zorg vormgeven, inspelen op ontwikkelingen in zorg en welzijn, en de kwaliteit verbeteren. Het doel is om patiënten op de best mogelijke manier te helpen op een haalbare wijze. Vereniging Transmurale Zorg speelt hierin een belangrijke rol als objectieve facilitator, verbinder en aanjager om deze samenwerking en verbetering te bevorderen.</a:t>
            </a:r>
            <a:endParaRPr/>
          </a:p>
          <a:p>
            <a:pPr indent="0" lvl="0" marL="0" rtl="0" algn="l">
              <a:lnSpc>
                <a:spcPct val="107000"/>
              </a:lnSpc>
              <a:spcBef>
                <a:spcPts val="800"/>
              </a:spcBef>
              <a:spcAft>
                <a:spcPts val="0"/>
              </a:spcAft>
              <a:buNone/>
            </a:pPr>
            <a:r>
              <a:rPr lang="nl-NL" sz="1800" u="sng">
                <a:solidFill>
                  <a:srgbClr val="467886"/>
                </a:solidFill>
                <a:latin typeface="Arial"/>
                <a:ea typeface="Arial"/>
                <a:cs typeface="Arial"/>
                <a:sym typeface="Arial"/>
                <a:hlinkClick r:id="rId2">
                  <a:extLst>
                    <a:ext uri="{A12FA001-AC4F-418D-AE19-62706E023703}">
                      <ahyp:hlinkClr val="tx"/>
                    </a:ext>
                  </a:extLst>
                </a:hlinkClick>
              </a:rPr>
              <a:t>Home - Vereniging Transmurale Zorg</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Link openen: 	   - WIFI beschikbaar</a:t>
            </a:r>
            <a:endParaRPr/>
          </a:p>
          <a:p>
            <a:pPr indent="0" lvl="0" marL="914400" rtl="0" algn="l">
              <a:lnSpc>
                <a:spcPct val="107000"/>
              </a:lnSpc>
              <a:spcBef>
                <a:spcPts val="800"/>
              </a:spcBef>
              <a:spcAft>
                <a:spcPts val="0"/>
              </a:spcAft>
              <a:buNone/>
            </a:pPr>
            <a:r>
              <a:rPr lang="nl-NL" sz="1800">
                <a:latin typeface="Arial"/>
                <a:ea typeface="Arial"/>
                <a:cs typeface="Arial"/>
                <a:sym typeface="Arial"/>
              </a:rPr>
              <a:t>   - muis op de link 🡪 control + klikken</a:t>
            </a:r>
            <a:endParaRPr/>
          </a:p>
          <a:p>
            <a:pPr indent="0" lvl="0" marL="0" rtl="0" algn="l">
              <a:lnSpc>
                <a:spcPct val="107000"/>
              </a:lnSpc>
              <a:spcBef>
                <a:spcPts val="800"/>
              </a:spcBef>
              <a:spcAft>
                <a:spcPts val="0"/>
              </a:spcAft>
              <a:buNone/>
            </a:pPr>
            <a:r>
              <a:t/>
            </a:r>
            <a:endParaRPr sz="1800">
              <a:latin typeface="Arial"/>
              <a:ea typeface="Arial"/>
              <a:cs typeface="Arial"/>
              <a:sym typeface="Arial"/>
            </a:endParaRPr>
          </a:p>
        </p:txBody>
      </p:sp>
      <p:sp>
        <p:nvSpPr>
          <p:cNvPr id="324" name="Google Shape;32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nl-NL" sz="1800">
                <a:latin typeface="Arial"/>
                <a:ea typeface="Arial"/>
                <a:cs typeface="Arial"/>
                <a:sym typeface="Arial"/>
              </a:rPr>
              <a:t>Helpdesk</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Wanneer informatie of advies nodig is over zorg aan patiënten in de palliatieve fase kan je terecht bij de Helpdesk Palliatieve Zorg Haaglanden.</a:t>
            </a:r>
            <a:endParaRPr/>
          </a:p>
          <a:p>
            <a:pPr indent="0" lvl="0" marL="0" rtl="0" algn="l">
              <a:lnSpc>
                <a:spcPct val="107000"/>
              </a:lnSpc>
              <a:spcBef>
                <a:spcPts val="800"/>
              </a:spcBef>
              <a:spcAft>
                <a:spcPts val="0"/>
              </a:spcAft>
              <a:buNone/>
            </a:pPr>
            <a:r>
              <a:rPr lang="nl-NL" sz="1800">
                <a:latin typeface="Arial"/>
                <a:ea typeface="Arial"/>
                <a:cs typeface="Arial"/>
                <a:sym typeface="Arial"/>
              </a:rPr>
              <a:t>Contact:</a:t>
            </a:r>
            <a:endParaRPr/>
          </a:p>
          <a:p>
            <a:pPr indent="0" lvl="0" marL="0" rtl="0" algn="l">
              <a:lnSpc>
                <a:spcPct val="107000"/>
              </a:lnSpc>
              <a:spcBef>
                <a:spcPts val="800"/>
              </a:spcBef>
              <a:spcAft>
                <a:spcPts val="0"/>
              </a:spcAft>
              <a:buNone/>
            </a:pPr>
            <a:r>
              <a:rPr lang="nl-NL" sz="1800">
                <a:latin typeface="Arial"/>
                <a:ea typeface="Arial"/>
                <a:cs typeface="Arial"/>
                <a:sym typeface="Arial"/>
              </a:rPr>
              <a:t>Telefoonnummer Helpdesk: 088 123 245 0.</a:t>
            </a:r>
            <a:endParaRPr/>
          </a:p>
          <a:p>
            <a:pPr indent="0" lvl="0" marL="0" rtl="0" algn="l">
              <a:spcBef>
                <a:spcPts val="800"/>
              </a:spcBef>
              <a:spcAft>
                <a:spcPts val="0"/>
              </a:spcAft>
              <a:buNone/>
            </a:pPr>
            <a:r>
              <a:t/>
            </a:r>
            <a:endParaRPr/>
          </a:p>
        </p:txBody>
      </p:sp>
      <p:sp>
        <p:nvSpPr>
          <p:cNvPr id="345" name="Google Shape;34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nl-NL" sz="1200">
                <a:latin typeface="Arial"/>
                <a:ea typeface="Arial"/>
                <a:cs typeface="Arial"/>
                <a:sym typeface="Arial"/>
              </a:rPr>
              <a:t>Afspraak communicatie en medicatie beschikbaarheid</a:t>
            </a:r>
            <a:br>
              <a:rPr lang="nl-NL" sz="1200">
                <a:latin typeface="Arial"/>
                <a:ea typeface="Arial"/>
                <a:cs typeface="Arial"/>
                <a:sym typeface="Arial"/>
              </a:rPr>
            </a:br>
            <a:r>
              <a:rPr lang="nl-NL" sz="1200">
                <a:latin typeface="Arial"/>
                <a:ea typeface="Arial"/>
                <a:cs typeface="Arial"/>
                <a:sym typeface="Arial"/>
              </a:rPr>
              <a:t>De apotheker moet altijd tijdig op de hoogte worden gesteld van de palliatieve zorgbehoeften van een patiënt door de huisarts, zodat de benodigde medicatie en hulpmiddelen (zoals de Palliatieve Kit) beschikbaar zijn en goed afgestemd kunnen worden op de situatie van de patiënt.</a:t>
            </a:r>
            <a:endParaRPr/>
          </a:p>
          <a:p>
            <a:pPr indent="0" lvl="0" marL="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rPr b="1" lang="nl-NL" sz="1200">
                <a:latin typeface="Arial"/>
                <a:ea typeface="Arial"/>
                <a:cs typeface="Arial"/>
                <a:sym typeface="Arial"/>
              </a:rPr>
              <a:t>Actie </a:t>
            </a:r>
            <a:endParaRPr b="1" sz="1200">
              <a:latin typeface="Arial"/>
              <a:ea typeface="Arial"/>
              <a:cs typeface="Arial"/>
              <a:sym typeface="Arial"/>
            </a:endParaRPr>
          </a:p>
          <a:p>
            <a:pPr indent="-342900" lvl="0" marL="342900" rtl="0" algn="l">
              <a:lnSpc>
                <a:spcPct val="107000"/>
              </a:lnSpc>
              <a:spcBef>
                <a:spcPts val="0"/>
              </a:spcBef>
              <a:spcAft>
                <a:spcPts val="0"/>
              </a:spcAft>
              <a:buClr>
                <a:schemeClr val="dk1"/>
              </a:buClr>
              <a:buSzPts val="1200"/>
              <a:buFont typeface="Play"/>
              <a:buAutoNum type="arabicPeriod"/>
            </a:pPr>
            <a:r>
              <a:rPr b="1" lang="nl-NL" sz="1200">
                <a:latin typeface="Arial"/>
                <a:ea typeface="Arial"/>
                <a:cs typeface="Arial"/>
                <a:sym typeface="Arial"/>
              </a:rPr>
              <a:t>Huisarts</a:t>
            </a:r>
            <a:r>
              <a:rPr lang="nl-NL" sz="1200">
                <a:latin typeface="Arial"/>
                <a:ea typeface="Arial"/>
                <a:cs typeface="Arial"/>
                <a:sym typeface="Arial"/>
              </a:rPr>
              <a:t>: Informeert de apotheker direct bij het besluit om palliatieve zorg te starten of  bij wijzigingen in de behandeling van de patiënt.</a:t>
            </a:r>
            <a:endParaRPr/>
          </a:p>
          <a:p>
            <a:pPr indent="-342900" lvl="0" marL="342900" rtl="0" algn="l">
              <a:lnSpc>
                <a:spcPct val="107000"/>
              </a:lnSpc>
              <a:spcBef>
                <a:spcPts val="800"/>
              </a:spcBef>
              <a:spcAft>
                <a:spcPts val="0"/>
              </a:spcAft>
              <a:buClr>
                <a:schemeClr val="dk1"/>
              </a:buClr>
              <a:buSzPts val="1200"/>
              <a:buFont typeface="Play"/>
              <a:buAutoNum type="arabicPeriod"/>
            </a:pPr>
            <a:r>
              <a:rPr b="1" lang="nl-NL" sz="1200">
                <a:latin typeface="Arial"/>
                <a:ea typeface="Arial"/>
                <a:cs typeface="Arial"/>
                <a:sym typeface="Arial"/>
              </a:rPr>
              <a:t>Apotheker</a:t>
            </a:r>
            <a:r>
              <a:rPr lang="nl-NL" sz="1200">
                <a:latin typeface="Arial"/>
                <a:ea typeface="Arial"/>
                <a:cs typeface="Arial"/>
                <a:sym typeface="Arial"/>
              </a:rPr>
              <a:t>: De apotheker zorgt ervoor dat de benodigde palliatieve medicatie op tijd beschikbaar is. Indien nodig, overlegt de apotheker met de huisarts over specifieke medicatie of dosisaanpassingen.</a:t>
            </a:r>
            <a:endParaRPr/>
          </a:p>
          <a:p>
            <a:pPr indent="-342900" lvl="0" marL="342900" rtl="0" algn="l">
              <a:lnSpc>
                <a:spcPct val="107000"/>
              </a:lnSpc>
              <a:spcBef>
                <a:spcPts val="800"/>
              </a:spcBef>
              <a:spcAft>
                <a:spcPts val="0"/>
              </a:spcAft>
              <a:buClr>
                <a:schemeClr val="dk1"/>
              </a:buClr>
              <a:buSzPts val="1200"/>
              <a:buFont typeface="Play"/>
              <a:buAutoNum type="arabicPeriod"/>
            </a:pPr>
            <a:r>
              <a:rPr b="1" lang="nl-NL" sz="1200">
                <a:latin typeface="Arial"/>
                <a:ea typeface="Arial"/>
                <a:cs typeface="Arial"/>
                <a:sym typeface="Arial"/>
              </a:rPr>
              <a:t>Terugkoppeling</a:t>
            </a:r>
            <a:r>
              <a:rPr lang="nl-NL" sz="1200">
                <a:latin typeface="Arial"/>
                <a:ea typeface="Arial"/>
                <a:cs typeface="Arial"/>
                <a:sym typeface="Arial"/>
              </a:rPr>
              <a:t>: Er vindt regelmatige terugkoppeling plaats tussen huisarts en apotheker om te waarborgen dat er geen tekorten ontstaan en dat de medicatie goed wordt afgestemd op de symptomen van de patiënt.</a:t>
            </a:r>
            <a:endParaRPr sz="1200">
              <a:latin typeface="Arial"/>
              <a:ea typeface="Arial"/>
              <a:cs typeface="Arial"/>
              <a:sym typeface="Arial"/>
            </a:endParaRPr>
          </a:p>
          <a:p>
            <a:pPr indent="0" lvl="0" marL="0" rtl="0" algn="l">
              <a:lnSpc>
                <a:spcPct val="107000"/>
              </a:lnSpc>
              <a:spcBef>
                <a:spcPts val="800"/>
              </a:spcBef>
              <a:spcAft>
                <a:spcPts val="0"/>
              </a:spcAft>
              <a:buNone/>
            </a:pPr>
            <a:r>
              <a:rPr b="1" lang="nl-NL" sz="1200">
                <a:latin typeface="Arial"/>
                <a:ea typeface="Arial"/>
                <a:cs typeface="Arial"/>
                <a:sym typeface="Arial"/>
              </a:rPr>
              <a:t>Resultaatdoelstelling:</a:t>
            </a:r>
            <a:br>
              <a:rPr lang="nl-NL" sz="1200">
                <a:latin typeface="Arial"/>
                <a:ea typeface="Arial"/>
                <a:cs typeface="Arial"/>
                <a:sym typeface="Arial"/>
              </a:rPr>
            </a:br>
            <a:r>
              <a:rPr lang="nl-NL" sz="1200">
                <a:latin typeface="Arial"/>
                <a:ea typeface="Arial"/>
                <a:cs typeface="Arial"/>
                <a:sym typeface="Arial"/>
              </a:rPr>
              <a:t>Door de directe communicatie tussen huisarts en apotheker wordt de continuïteit en kwaliteit van de palliatieve zorg gewaarborgd. De patiënt ontvangt tijdig de juiste medicatie en hulpmiddelen, wat zorgt voor optimale symptoombestrijding en comfort in de laatste levensfase.</a:t>
            </a:r>
            <a:endParaRPr/>
          </a:p>
          <a:p>
            <a:pPr indent="0" lvl="0" marL="0" rtl="0" algn="l">
              <a:spcBef>
                <a:spcPts val="800"/>
              </a:spcBef>
              <a:spcAft>
                <a:spcPts val="0"/>
              </a:spcAft>
              <a:buNone/>
            </a:pPr>
            <a:r>
              <a:t/>
            </a:r>
            <a:endParaRPr/>
          </a:p>
        </p:txBody>
      </p:sp>
      <p:sp>
        <p:nvSpPr>
          <p:cNvPr id="352" name="Google Shape;35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nl-NL" sz="1200">
                <a:latin typeface="Arial"/>
                <a:ea typeface="Arial"/>
                <a:cs typeface="Arial"/>
                <a:sym typeface="Arial"/>
              </a:rPr>
              <a:t>Afspraak over medicatiereview</a:t>
            </a:r>
            <a:endParaRPr/>
          </a:p>
          <a:p>
            <a:pPr indent="0" lvl="0" marL="0" rtl="0" algn="l">
              <a:lnSpc>
                <a:spcPct val="107000"/>
              </a:lnSpc>
              <a:spcBef>
                <a:spcPts val="800"/>
              </a:spcBef>
              <a:spcAft>
                <a:spcPts val="0"/>
              </a:spcAft>
              <a:buClr>
                <a:schemeClr val="dk1"/>
              </a:buClr>
              <a:buSzPts val="1200"/>
              <a:buFont typeface="Arial"/>
              <a:buNone/>
            </a:pPr>
            <a:r>
              <a:rPr lang="nl-NL" sz="1200">
                <a:latin typeface="Arial"/>
                <a:ea typeface="Arial"/>
                <a:cs typeface="Arial"/>
                <a:sym typeface="Arial"/>
              </a:rPr>
              <a:t>Er wordt een medicatiereview uitgevoerd bij elke nieuwe palliatieve patiënt, waarbij de apotheker samen met de huisarts de voorgeschreven medicatie doorneemt.</a:t>
            </a:r>
            <a:endParaRPr b="1" sz="1200">
              <a:latin typeface="Arial"/>
              <a:ea typeface="Arial"/>
              <a:cs typeface="Arial"/>
              <a:sym typeface="Arial"/>
            </a:endParaRPr>
          </a:p>
          <a:p>
            <a:pPr indent="0" lvl="0" marL="0" rtl="0" algn="l">
              <a:lnSpc>
                <a:spcPct val="107000"/>
              </a:lnSpc>
              <a:spcBef>
                <a:spcPts val="800"/>
              </a:spcBef>
              <a:spcAft>
                <a:spcPts val="0"/>
              </a:spcAft>
              <a:buNone/>
            </a:pPr>
            <a:r>
              <a:rPr b="1" lang="nl-NL" sz="1200">
                <a:latin typeface="Arial"/>
                <a:ea typeface="Arial"/>
                <a:cs typeface="Arial"/>
                <a:sym typeface="Arial"/>
              </a:rPr>
              <a:t>Actie</a:t>
            </a:r>
            <a:endParaRPr/>
          </a:p>
          <a:p>
            <a:pPr indent="-342900" lvl="0" marL="342900" rtl="0" algn="l">
              <a:lnSpc>
                <a:spcPct val="107000"/>
              </a:lnSpc>
              <a:spcBef>
                <a:spcPts val="800"/>
              </a:spcBef>
              <a:spcAft>
                <a:spcPts val="0"/>
              </a:spcAft>
              <a:buClr>
                <a:schemeClr val="dk1"/>
              </a:buClr>
              <a:buSzPts val="1200"/>
              <a:buFont typeface="Arial"/>
              <a:buAutoNum type="arabicPeriod"/>
            </a:pPr>
            <a:r>
              <a:rPr b="1" lang="nl-NL" sz="1200">
                <a:latin typeface="Arial"/>
                <a:ea typeface="Arial"/>
                <a:cs typeface="Arial"/>
                <a:sym typeface="Arial"/>
              </a:rPr>
              <a:t>Huisarts: </a:t>
            </a:r>
            <a:r>
              <a:rPr lang="nl-NL" sz="1200">
                <a:latin typeface="Arial"/>
                <a:ea typeface="Arial"/>
                <a:cs typeface="Arial"/>
                <a:sym typeface="Arial"/>
              </a:rPr>
              <a:t>De huisarts informeert de apotheker over de volledige medicatie overzicht van de patiënt, zodat er een volledige medicatiebeoordeling kan plaatsvinden.</a:t>
            </a:r>
            <a:endParaRPr/>
          </a:p>
          <a:p>
            <a:pPr indent="-342900" lvl="0" marL="342900" rtl="0" algn="l">
              <a:lnSpc>
                <a:spcPct val="107000"/>
              </a:lnSpc>
              <a:spcBef>
                <a:spcPts val="800"/>
              </a:spcBef>
              <a:spcAft>
                <a:spcPts val="0"/>
              </a:spcAft>
              <a:buClr>
                <a:schemeClr val="dk1"/>
              </a:buClr>
              <a:buSzPts val="1200"/>
              <a:buFont typeface="Arial"/>
              <a:buAutoNum type="arabicPeriod"/>
            </a:pPr>
            <a:r>
              <a:rPr b="1" lang="nl-NL" sz="1200">
                <a:latin typeface="Arial"/>
                <a:ea typeface="Arial"/>
                <a:cs typeface="Arial"/>
                <a:sym typeface="Arial"/>
              </a:rPr>
              <a:t>Apotheker: </a:t>
            </a:r>
            <a:r>
              <a:rPr lang="nl-NL" sz="1200">
                <a:latin typeface="Arial"/>
                <a:ea typeface="Arial"/>
                <a:cs typeface="Arial"/>
                <a:sym typeface="Arial"/>
              </a:rPr>
              <a:t>De apotheker controleert de medicatie op mogelijke interacties, overdosering, of het voortzetten van niet-noodzakelijke medicatie, en bespreekt dit met de huisarts.</a:t>
            </a:r>
            <a:endParaRPr/>
          </a:p>
          <a:p>
            <a:pPr indent="-342900" lvl="0" marL="342900" rtl="0" algn="l">
              <a:lnSpc>
                <a:spcPct val="107000"/>
              </a:lnSpc>
              <a:spcBef>
                <a:spcPts val="800"/>
              </a:spcBef>
              <a:spcAft>
                <a:spcPts val="0"/>
              </a:spcAft>
              <a:buClr>
                <a:schemeClr val="dk1"/>
              </a:buClr>
              <a:buSzPts val="1200"/>
              <a:buFont typeface="Arial"/>
              <a:buAutoNum type="arabicPeriod"/>
            </a:pPr>
            <a:r>
              <a:rPr b="1" lang="nl-NL" sz="1200">
                <a:latin typeface="Arial"/>
                <a:ea typeface="Arial"/>
                <a:cs typeface="Arial"/>
                <a:sym typeface="Arial"/>
              </a:rPr>
              <a:t>Terugkoppeling: </a:t>
            </a:r>
            <a:r>
              <a:rPr lang="nl-NL" sz="1200">
                <a:latin typeface="Arial"/>
                <a:ea typeface="Arial"/>
                <a:cs typeface="Arial"/>
                <a:sym typeface="Arial"/>
              </a:rPr>
              <a:t>Op basis van de medicatiereview wordt er eventueel medicatie aangepast of gestopt.</a:t>
            </a:r>
            <a:endParaRPr/>
          </a:p>
          <a:p>
            <a:pPr indent="0" lvl="0" marL="0" rtl="0" algn="l">
              <a:lnSpc>
                <a:spcPct val="107000"/>
              </a:lnSpc>
              <a:spcBef>
                <a:spcPts val="800"/>
              </a:spcBef>
              <a:spcAft>
                <a:spcPts val="0"/>
              </a:spcAft>
              <a:buNone/>
            </a:pPr>
            <a:r>
              <a:rPr b="1" lang="nl-NL" sz="1200">
                <a:latin typeface="Arial"/>
                <a:ea typeface="Arial"/>
                <a:cs typeface="Arial"/>
                <a:sym typeface="Arial"/>
              </a:rPr>
              <a:t>Resultaatdoelstelling:</a:t>
            </a:r>
            <a:br>
              <a:rPr b="1" lang="nl-NL" sz="1200">
                <a:latin typeface="Arial"/>
                <a:ea typeface="Arial"/>
                <a:cs typeface="Arial"/>
                <a:sym typeface="Arial"/>
              </a:rPr>
            </a:br>
            <a:r>
              <a:rPr lang="nl-NL" sz="1200">
                <a:latin typeface="Arial"/>
                <a:ea typeface="Arial"/>
                <a:cs typeface="Arial"/>
                <a:sym typeface="Arial"/>
              </a:rPr>
              <a:t>De patiënt ontvangt alleen de medicatie die echt noodzakelijk is, met een focus op symptoombestrijding en comfort, en mogelijke interacties of bijwerkingen worden geminimaliseerd.</a:t>
            </a:r>
            <a:endParaRPr/>
          </a:p>
          <a:p>
            <a:pPr indent="0" lvl="0" marL="0" rtl="0" algn="l">
              <a:spcBef>
                <a:spcPts val="800"/>
              </a:spcBef>
              <a:spcAft>
                <a:spcPts val="0"/>
              </a:spcAft>
              <a:buNone/>
            </a:pPr>
            <a:r>
              <a:t/>
            </a:r>
            <a:endParaRPr/>
          </a:p>
        </p:txBody>
      </p:sp>
      <p:sp>
        <p:nvSpPr>
          <p:cNvPr id="359" name="Google Shape;35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i="1" lang="nl-NL" sz="1800">
                <a:latin typeface="Arial"/>
                <a:ea typeface="Arial"/>
                <a:cs typeface="Arial"/>
                <a:sym typeface="Arial"/>
              </a:rPr>
              <a:t>Datum vaststellen voor het evalueren van de gemaakte afspraken. </a:t>
            </a:r>
            <a:endParaRPr/>
          </a:p>
          <a:p>
            <a:pPr indent="0" lvl="0" marL="0" rtl="0" algn="l">
              <a:lnSpc>
                <a:spcPct val="107000"/>
              </a:lnSpc>
              <a:spcBef>
                <a:spcPts val="800"/>
              </a:spcBef>
              <a:spcAft>
                <a:spcPts val="0"/>
              </a:spcAft>
              <a:buNone/>
            </a:pPr>
            <a:r>
              <a:rPr i="1" lang="nl-NL" sz="1800">
                <a:latin typeface="Arial"/>
                <a:ea typeface="Arial"/>
                <a:cs typeface="Arial"/>
                <a:sym typeface="Arial"/>
              </a:rPr>
              <a:t>Evaluatie formulieren mailen.</a:t>
            </a:r>
            <a:endParaRPr sz="1800">
              <a:latin typeface="Arial"/>
              <a:ea typeface="Arial"/>
              <a:cs typeface="Arial"/>
              <a:sym typeface="Arial"/>
            </a:endParaRPr>
          </a:p>
          <a:p>
            <a:pPr indent="0" lvl="0" marL="0" rtl="0" algn="l">
              <a:lnSpc>
                <a:spcPct val="107000"/>
              </a:lnSpc>
              <a:spcBef>
                <a:spcPts val="800"/>
              </a:spcBef>
              <a:spcAft>
                <a:spcPts val="0"/>
              </a:spcAft>
              <a:buNone/>
            </a:pPr>
            <a:r>
              <a:rPr i="1" lang="nl-NL" sz="1800">
                <a:latin typeface="Arial"/>
                <a:ea typeface="Arial"/>
                <a:cs typeface="Arial"/>
                <a:sym typeface="Arial"/>
              </a:rPr>
              <a:t>Verbeterpunten opnoemen.</a:t>
            </a:r>
            <a:endParaRPr sz="1800">
              <a:latin typeface="Arial"/>
              <a:ea typeface="Arial"/>
              <a:cs typeface="Arial"/>
              <a:sym typeface="Arial"/>
            </a:endParaRPr>
          </a:p>
          <a:p>
            <a:pPr indent="0" lvl="0" marL="0" rtl="0" algn="l">
              <a:spcBef>
                <a:spcPts val="800"/>
              </a:spcBef>
              <a:spcAft>
                <a:spcPts val="0"/>
              </a:spcAft>
              <a:buNone/>
            </a:pPr>
            <a:r>
              <a:t/>
            </a:r>
            <a:endParaRPr/>
          </a:p>
        </p:txBody>
      </p:sp>
      <p:sp>
        <p:nvSpPr>
          <p:cNvPr id="373" name="Google Shape;37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nl-NL"/>
              <a:t>Juiste antwoord: </a:t>
            </a:r>
            <a:r>
              <a:rPr b="0" lang="nl-NL" sz="1200">
                <a:latin typeface="Arial"/>
                <a:ea typeface="Arial"/>
                <a:cs typeface="Arial"/>
                <a:sym typeface="Arial"/>
              </a:rPr>
              <a:t>b. Zorg gericht op het verlichten van lijden en verbeteren van kwaliteit van leven van de patiënt en naasten</a:t>
            </a:r>
            <a:endParaRPr/>
          </a:p>
          <a:p>
            <a:pPr indent="0" lvl="0" marL="0" rtl="0" algn="l">
              <a:spcBef>
                <a:spcPts val="0"/>
              </a:spcBef>
              <a:spcAft>
                <a:spcPts val="0"/>
              </a:spcAft>
              <a:buNone/>
            </a:pPr>
            <a:r>
              <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nl-NL"/>
              <a:t>Juiste antwoorden: </a:t>
            </a:r>
            <a:r>
              <a:rPr b="0" lang="nl-NL" sz="1200">
                <a:latin typeface="Arial"/>
                <a:ea typeface="Arial"/>
                <a:cs typeface="Arial"/>
                <a:sym typeface="Arial"/>
              </a:rPr>
              <a:t>a. Ziektegerichte fase </a:t>
            </a:r>
            <a:endParaRPr/>
          </a:p>
          <a:p>
            <a:pPr indent="0" lvl="0" marL="0" marR="0" rtl="0" algn="l">
              <a:lnSpc>
                <a:spcPct val="100000"/>
              </a:lnSpc>
              <a:spcBef>
                <a:spcPts val="0"/>
              </a:spcBef>
              <a:spcAft>
                <a:spcPts val="0"/>
              </a:spcAft>
              <a:buClr>
                <a:schemeClr val="dk1"/>
              </a:buClr>
              <a:buSzPts val="1200"/>
              <a:buFont typeface="Arial"/>
              <a:buNone/>
            </a:pPr>
            <a:r>
              <a:rPr b="0" lang="nl-NL" sz="1200">
                <a:latin typeface="Arial"/>
                <a:ea typeface="Arial"/>
                <a:cs typeface="Arial"/>
                <a:sym typeface="Arial"/>
              </a:rPr>
              <a:t>	       c. Terminale fase </a:t>
            </a:r>
            <a:endParaRPr/>
          </a:p>
          <a:p>
            <a:pPr indent="0" lvl="0" marL="0" marR="0" rtl="0" algn="l">
              <a:lnSpc>
                <a:spcPct val="100000"/>
              </a:lnSpc>
              <a:spcBef>
                <a:spcPts val="0"/>
              </a:spcBef>
              <a:spcAft>
                <a:spcPts val="0"/>
              </a:spcAft>
              <a:buClr>
                <a:schemeClr val="dk1"/>
              </a:buClr>
              <a:buSzPts val="1200"/>
              <a:buFont typeface="Arial"/>
              <a:buNone/>
            </a:pPr>
            <a:r>
              <a:rPr b="0" lang="nl-NL" sz="1200">
                <a:latin typeface="Arial"/>
                <a:ea typeface="Arial"/>
                <a:cs typeface="Arial"/>
                <a:sym typeface="Arial"/>
              </a:rPr>
              <a:t>	       e. Symptoomgerichte fase </a:t>
            </a:r>
            <a:endParaRPr/>
          </a:p>
          <a:p>
            <a:pPr indent="0" lvl="0" marL="0" marR="0"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t/>
            </a:r>
            <a:endParaRPr/>
          </a:p>
        </p:txBody>
      </p:sp>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lnSpc>
                <a:spcPct val="107000"/>
              </a:lnSpc>
              <a:spcBef>
                <a:spcPts val="0"/>
              </a:spcBef>
              <a:spcAft>
                <a:spcPts val="0"/>
              </a:spcAft>
              <a:buClr>
                <a:schemeClr val="dk1"/>
              </a:buClr>
              <a:buSzPts val="1000"/>
              <a:buFont typeface="Courier New"/>
              <a:buNone/>
            </a:pPr>
            <a:r>
              <a:rPr lang="nl-NL"/>
              <a:t>Juiste antwoorden: </a:t>
            </a:r>
            <a:r>
              <a:rPr b="0" lang="nl-NL" sz="1200">
                <a:latin typeface="Arial"/>
                <a:ea typeface="Arial"/>
                <a:cs typeface="Arial"/>
                <a:sym typeface="Arial"/>
              </a:rPr>
              <a:t>a. Lichamelijke symptomen 		</a:t>
            </a:r>
            <a:endParaRPr/>
          </a:p>
          <a:p>
            <a:pPr indent="0" lvl="1" marL="457200" rtl="0" algn="l">
              <a:lnSpc>
                <a:spcPct val="107000"/>
              </a:lnSpc>
              <a:spcBef>
                <a:spcPts val="800"/>
              </a:spcBef>
              <a:spcAft>
                <a:spcPts val="0"/>
              </a:spcAft>
              <a:buClr>
                <a:schemeClr val="dk1"/>
              </a:buClr>
              <a:buSzPts val="1000"/>
              <a:buFont typeface="Courier New"/>
              <a:buNone/>
            </a:pPr>
            <a:r>
              <a:rPr b="0" lang="nl-NL" sz="1200">
                <a:latin typeface="Arial"/>
                <a:ea typeface="Arial"/>
                <a:cs typeface="Arial"/>
                <a:sym typeface="Arial"/>
              </a:rPr>
              <a:t>	                   b. Psychosociale ondersteuning </a:t>
            </a:r>
            <a:endParaRPr/>
          </a:p>
          <a:p>
            <a:pPr indent="0" lvl="1" marL="457200" rtl="0" algn="l">
              <a:lnSpc>
                <a:spcPct val="107000"/>
              </a:lnSpc>
              <a:spcBef>
                <a:spcPts val="800"/>
              </a:spcBef>
              <a:spcAft>
                <a:spcPts val="0"/>
              </a:spcAft>
              <a:buClr>
                <a:schemeClr val="dk1"/>
              </a:buClr>
              <a:buSzPts val="1000"/>
              <a:buFont typeface="Courier New"/>
              <a:buNone/>
            </a:pPr>
            <a:r>
              <a:rPr b="0" lang="nl-NL" sz="1200">
                <a:latin typeface="Arial"/>
                <a:ea typeface="Arial"/>
                <a:cs typeface="Arial"/>
                <a:sym typeface="Arial"/>
              </a:rPr>
              <a:t> 	                   c. Spirituele begeleiding </a:t>
            </a:r>
            <a:endParaRPr/>
          </a:p>
          <a:p>
            <a:pPr indent="0" lvl="0" marL="0" rtl="0" algn="l">
              <a:spcBef>
                <a:spcPts val="800"/>
              </a:spcBef>
              <a:spcAft>
                <a:spcPts val="0"/>
              </a:spcAft>
              <a:buNone/>
            </a:pPr>
            <a:r>
              <a:t/>
            </a:r>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nl-NL"/>
              <a:t>Juiste antwoord: </a:t>
            </a:r>
            <a:r>
              <a:rPr b="0" lang="nl-NL" sz="1200">
                <a:latin typeface="Arial"/>
                <a:ea typeface="Arial"/>
                <a:cs typeface="Arial"/>
                <a:sym typeface="Arial"/>
              </a:rPr>
              <a:t>c. Opioïden (bijv. morfine) </a:t>
            </a:r>
            <a:endParaRPr b="0" sz="1200"/>
          </a:p>
          <a:p>
            <a:pPr indent="0" lvl="0" marL="0" rtl="0" algn="l">
              <a:spcBef>
                <a:spcPts val="0"/>
              </a:spcBef>
              <a:spcAft>
                <a:spcPts val="0"/>
              </a:spcAft>
              <a:buNone/>
            </a:pPr>
            <a:r>
              <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type="title">
  <p:cSld name="TITLE">
    <p:spTree>
      <p:nvGrpSpPr>
        <p:cNvPr id="18" name="Shape 18"/>
        <p:cNvGrpSpPr/>
        <p:nvPr/>
      </p:nvGrpSpPr>
      <p:grpSpPr>
        <a:xfrm>
          <a:off x="0" y="0"/>
          <a:ext cx="0" cy="0"/>
          <a:chOff x="0" y="0"/>
          <a:chExt cx="0" cy="0"/>
        </a:xfrm>
      </p:grpSpPr>
      <p:sp>
        <p:nvSpPr>
          <p:cNvPr id="19" name="Google Shape;19;p38"/>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8"/>
          <p:cNvSpPr/>
          <p:nvPr/>
        </p:nvSpPr>
        <p:spPr>
          <a:xfrm>
            <a:off x="1" y="6334316"/>
            <a:ext cx="12192000"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8"/>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cxnSp>
        <p:nvCxnSpPr>
          <p:cNvPr id="26" name="Google Shape;26;p3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87" name="Shape 87"/>
        <p:cNvGrpSpPr/>
        <p:nvPr/>
      </p:nvGrpSpPr>
      <p:grpSpPr>
        <a:xfrm>
          <a:off x="0" y="0"/>
          <a:ext cx="0" cy="0"/>
          <a:chOff x="0" y="0"/>
          <a:chExt cx="0" cy="0"/>
        </a:xfrm>
      </p:grpSpPr>
      <p:sp>
        <p:nvSpPr>
          <p:cNvPr id="88" name="Google Shape;88;p4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7"/>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showMasterSp="0" type="vertTitleAndTx">
  <p:cSld name="VERTICAL_TITLE_AND_VERTICAL_TEXT">
    <p:spTree>
      <p:nvGrpSpPr>
        <p:cNvPr id="93" name="Shape 93"/>
        <p:cNvGrpSpPr/>
        <p:nvPr/>
      </p:nvGrpSpPr>
      <p:grpSpPr>
        <a:xfrm>
          <a:off x="0" y="0"/>
          <a:ext cx="0" cy="0"/>
          <a:chOff x="0" y="0"/>
          <a:chExt cx="0" cy="0"/>
        </a:xfrm>
      </p:grpSpPr>
      <p:sp>
        <p:nvSpPr>
          <p:cNvPr id="94" name="Google Shape;94;p4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8"/>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8"/>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7" name="Shape 27"/>
        <p:cNvGrpSpPr/>
        <p:nvPr/>
      </p:nvGrpSpPr>
      <p:grpSpPr>
        <a:xfrm>
          <a:off x="0" y="0"/>
          <a:ext cx="0" cy="0"/>
          <a:chOff x="0" y="0"/>
          <a:chExt cx="0" cy="0"/>
        </a:xfrm>
      </p:grpSpPr>
      <p:sp>
        <p:nvSpPr>
          <p:cNvPr id="28" name="Google Shape;28;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4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0"/>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cxnSp>
        <p:nvCxnSpPr>
          <p:cNvPr id="41" name="Google Shape;41;p4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42" name="Shape 42"/>
        <p:cNvGrpSpPr/>
        <p:nvPr/>
      </p:nvGrpSpPr>
      <p:grpSpPr>
        <a:xfrm>
          <a:off x="0" y="0"/>
          <a:ext cx="0" cy="0"/>
          <a:chOff x="0" y="0"/>
          <a:chExt cx="0" cy="0"/>
        </a:xfrm>
      </p:grpSpPr>
      <p:sp>
        <p:nvSpPr>
          <p:cNvPr id="43" name="Google Shape;43;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1"/>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41"/>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9" name="Shape 49"/>
        <p:cNvGrpSpPr/>
        <p:nvPr/>
      </p:nvGrpSpPr>
      <p:grpSpPr>
        <a:xfrm>
          <a:off x="0" y="0"/>
          <a:ext cx="0" cy="0"/>
          <a:chOff x="0" y="0"/>
          <a:chExt cx="0" cy="0"/>
        </a:xfrm>
      </p:grpSpPr>
      <p:sp>
        <p:nvSpPr>
          <p:cNvPr id="50" name="Google Shape;50;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2"/>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42"/>
          <p:cNvSpPr txBox="1"/>
          <p:nvPr>
            <p:ph idx="2" type="body"/>
          </p:nvPr>
        </p:nvSpPr>
        <p:spPr>
          <a:xfrm>
            <a:off x="1097280" y="2582335"/>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42"/>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42"/>
          <p:cNvSpPr txBox="1"/>
          <p:nvPr>
            <p:ph idx="4" type="body"/>
          </p:nvPr>
        </p:nvSpPr>
        <p:spPr>
          <a:xfrm>
            <a:off x="6217920" y="2582334"/>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58" name="Shape 58"/>
        <p:cNvGrpSpPr/>
        <p:nvPr/>
      </p:nvGrpSpPr>
      <p:grpSpPr>
        <a:xfrm>
          <a:off x="0" y="0"/>
          <a:ext cx="0" cy="0"/>
          <a:chOff x="0" y="0"/>
          <a:chExt cx="0" cy="0"/>
        </a:xfrm>
      </p:grpSpPr>
      <p:sp>
        <p:nvSpPr>
          <p:cNvPr id="59" name="Google Shape;59;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showMasterSp="0" type="blank">
  <p:cSld name="BLANK">
    <p:spTree>
      <p:nvGrpSpPr>
        <p:cNvPr id="63" name="Shape 63"/>
        <p:cNvGrpSpPr/>
        <p:nvPr/>
      </p:nvGrpSpPr>
      <p:grpSpPr>
        <a:xfrm>
          <a:off x="0" y="0"/>
          <a:ext cx="0" cy="0"/>
          <a:chOff x="0" y="0"/>
          <a:chExt cx="0" cy="0"/>
        </a:xfrm>
      </p:grpSpPr>
      <p:sp>
        <p:nvSpPr>
          <p:cNvPr id="64" name="Google Shape;64;p4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showMasterSp="0" type="objTx">
  <p:cSld name="OBJECT_WITH_CAPTION_TEXT">
    <p:spTree>
      <p:nvGrpSpPr>
        <p:cNvPr id="69" name="Shape 69"/>
        <p:cNvGrpSpPr/>
        <p:nvPr/>
      </p:nvGrpSpPr>
      <p:grpSpPr>
        <a:xfrm>
          <a:off x="0" y="0"/>
          <a:ext cx="0" cy="0"/>
          <a:chOff x="0" y="0"/>
          <a:chExt cx="0" cy="0"/>
        </a:xfrm>
      </p:grpSpPr>
      <p:sp>
        <p:nvSpPr>
          <p:cNvPr id="70" name="Google Shape;70;p45"/>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5"/>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5"/>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45"/>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45"/>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showMasterSp="0" type="picTx">
  <p:cSld name="PICTURE_WITH_CAPTION_TEXT">
    <p:spTree>
      <p:nvGrpSpPr>
        <p:cNvPr id="78" name="Shape 78"/>
        <p:cNvGrpSpPr/>
        <p:nvPr/>
      </p:nvGrpSpPr>
      <p:grpSpPr>
        <a:xfrm>
          <a:off x="0" y="0"/>
          <a:ext cx="0" cy="0"/>
          <a:chOff x="0" y="0"/>
          <a:chExt cx="0" cy="0"/>
        </a:xfrm>
      </p:grpSpPr>
      <p:sp>
        <p:nvSpPr>
          <p:cNvPr id="79" name="Google Shape;79;p46"/>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6"/>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6"/>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6"/>
          <p:cNvSpPr/>
          <p:nvPr>
            <p:ph idx="2" type="pic"/>
          </p:nvPr>
        </p:nvSpPr>
        <p:spPr>
          <a:xfrm>
            <a:off x="15" y="0"/>
            <a:ext cx="12191985" cy="4915076"/>
          </a:xfrm>
          <a:prstGeom prst="rect">
            <a:avLst/>
          </a:prstGeom>
          <a:solidFill>
            <a:srgbClr val="BECAD4"/>
          </a:solidFill>
          <a:ln>
            <a:noFill/>
          </a:ln>
        </p:spPr>
      </p:sp>
      <p:sp>
        <p:nvSpPr>
          <p:cNvPr id="83" name="Google Shape;83;p46"/>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4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cxnSp>
        <p:nvCxnSpPr>
          <p:cNvPr id="17" name="Google Shape;17;p37"/>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youtu.be/Ck0FO7Kog9g" TargetMode="External"/><Relationship Id="rId4" Type="http://schemas.openxmlformats.org/officeDocument/2006/relationships/hyperlink" Target="https://youtu.be/Ck0FO7Kog9g" TargetMode="External"/><Relationship Id="rId5" Type="http://schemas.openxmlformats.org/officeDocument/2006/relationships/hyperlink" Target="https://youtu.be/Ck0FO7Kog9g" TargetMode="External"/><Relationship Id="rId6" Type="http://schemas.openxmlformats.org/officeDocument/2006/relationships/hyperlink" Target="https://youtu.be/Ck0FO7Kog9g" TargetMode="External"/><Relationship Id="rId7" Type="http://schemas.openxmlformats.org/officeDocument/2006/relationships/hyperlink" Target="mailto:sven.zeilstra@transmuralezorg.n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embed.palliatievezorgzoeker.nl/"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haagsche-zin.nl/"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transmuralezorg.nl/" TargetMode="External"/><Relationship Id="rId4" Type="http://schemas.openxmlformats.org/officeDocument/2006/relationships/hyperlink" Target="https://transmuralezorg.nl/" TargetMode="External"/><Relationship Id="rId5"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ate.kahoot.it/share/duplicaat-van-palliatieve-zorg/81c66c5a-c95b-476b-93e3-bba7aec96369" TargetMode="External"/><Relationship Id="rId4" Type="http://schemas.openxmlformats.org/officeDocument/2006/relationships/hyperlink" Target="http://www.kahoot.it/"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70C0">
            <a:alpha val="58823"/>
          </a:srgbClr>
        </a:solidFill>
      </p:bgPr>
    </p:bg>
    <p:spTree>
      <p:nvGrpSpPr>
        <p:cNvPr id="104" name="Shape 104"/>
        <p:cNvGrpSpPr/>
        <p:nvPr/>
      </p:nvGrpSpPr>
      <p:grpSpPr>
        <a:xfrm>
          <a:off x="0" y="0"/>
          <a:ext cx="0" cy="0"/>
          <a:chOff x="0" y="0"/>
          <a:chExt cx="0" cy="0"/>
        </a:xfrm>
      </p:grpSpPr>
      <p:pic>
        <p:nvPicPr>
          <p:cNvPr descr="Palliatieve zorg - IJZERSTERK PALLIATIEF ZORGPLANNER" id="105" name="Google Shape;105;p1"/>
          <p:cNvPicPr preferRelativeResize="0"/>
          <p:nvPr/>
        </p:nvPicPr>
        <p:blipFill rotWithShape="1">
          <a:blip r:embed="rId3">
            <a:alphaModFix/>
          </a:blip>
          <a:srcRect b="-1" l="0" r="13262" t="0"/>
          <a:stretch/>
        </p:blipFill>
        <p:spPr>
          <a:xfrm>
            <a:off x="5264728" y="2"/>
            <a:ext cx="6927272" cy="5330949"/>
          </a:xfrm>
          <a:custGeom>
            <a:rect b="b" l="l" r="r" t="t"/>
            <a:pathLst>
              <a:path extrusionOk="0" h="5330949" w="6927272">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noFill/>
          <a:ln>
            <a:noFill/>
          </a:ln>
        </p:spPr>
      </p:pic>
      <p:sp>
        <p:nvSpPr>
          <p:cNvPr id="106" name="Google Shape;106;p1"/>
          <p:cNvSpPr txBox="1"/>
          <p:nvPr>
            <p:ph type="ctrTitle"/>
          </p:nvPr>
        </p:nvSpPr>
        <p:spPr>
          <a:xfrm>
            <a:off x="591875" y="1527050"/>
            <a:ext cx="4701000" cy="2286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4400"/>
              <a:buFont typeface="Calibri"/>
              <a:buNone/>
            </a:pPr>
            <a:r>
              <a:rPr lang="nl-NL" sz="4400">
                <a:solidFill>
                  <a:schemeClr val="dk1"/>
                </a:solidFill>
              </a:rPr>
              <a:t>FTO</a:t>
            </a:r>
            <a:r>
              <a:rPr lang="nl-NL" sz="1600">
                <a:solidFill>
                  <a:schemeClr val="dk1"/>
                </a:solidFill>
              </a:rPr>
              <a:t> </a:t>
            </a:r>
            <a:r>
              <a:rPr lang="nl-NL" sz="4400"/>
              <a:t>Palliatieve Zorg </a:t>
            </a:r>
            <a:endParaRPr sz="4400"/>
          </a:p>
        </p:txBody>
      </p:sp>
      <p:sp>
        <p:nvSpPr>
          <p:cNvPr id="107" name="Google Shape;107;p1"/>
          <p:cNvSpPr txBox="1"/>
          <p:nvPr>
            <p:ph idx="1" type="subTitle"/>
          </p:nvPr>
        </p:nvSpPr>
        <p:spPr>
          <a:xfrm>
            <a:off x="591879" y="5181603"/>
            <a:ext cx="8251332" cy="152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600"/>
              <a:buNone/>
            </a:pPr>
            <a:r>
              <a:rPr lang="nl-NL" sz="1600">
                <a:solidFill>
                  <a:schemeClr val="dk1"/>
                </a:solidFill>
              </a:rPr>
              <a:t>DOEL</a:t>
            </a:r>
            <a:endParaRPr/>
          </a:p>
          <a:p>
            <a:pPr indent="0" lvl="0" marL="0" rtl="0" algn="l">
              <a:lnSpc>
                <a:spcPct val="90000"/>
              </a:lnSpc>
              <a:spcBef>
                <a:spcPts val="1400"/>
              </a:spcBef>
              <a:spcAft>
                <a:spcPts val="0"/>
              </a:spcAft>
              <a:buSzPts val="1600"/>
              <a:buNone/>
            </a:pPr>
            <a:r>
              <a:rPr lang="nl-NL" sz="1600">
                <a:solidFill>
                  <a:schemeClr val="dk1"/>
                </a:solidFill>
              </a:rPr>
              <a:t>BETERE SAMENWERKING VOOR OPTIMALE ZORG IN DE LAATSTE LEVENSFASE</a:t>
            </a:r>
            <a:endParaRPr sz="2000">
              <a:solidFill>
                <a:schemeClr val="dk1"/>
              </a:solidFill>
            </a:endParaRPr>
          </a:p>
        </p:txBody>
      </p:sp>
      <p:sp>
        <p:nvSpPr>
          <p:cNvPr id="108" name="Google Shape;108;p1"/>
          <p:cNvSpPr txBox="1"/>
          <p:nvPr/>
        </p:nvSpPr>
        <p:spPr>
          <a:xfrm>
            <a:off x="591875" y="3716925"/>
            <a:ext cx="3374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9" name="Google Shape;109;p1"/>
          <p:cNvSpPr txBox="1"/>
          <p:nvPr/>
        </p:nvSpPr>
        <p:spPr>
          <a:xfrm>
            <a:off x="591879" y="4445748"/>
            <a:ext cx="220425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l-NL" sz="1800">
                <a:solidFill>
                  <a:schemeClr val="dk1"/>
                </a:solidFill>
                <a:latin typeface="Calibri"/>
                <a:ea typeface="Calibri"/>
                <a:cs typeface="Calibri"/>
                <a:sym typeface="Calibri"/>
              </a:rPr>
              <a:t>SPREKER </a:t>
            </a:r>
            <a:endParaRPr/>
          </a:p>
          <a:p>
            <a:pPr indent="0" lvl="0" marL="0" marR="0" rtl="0" algn="l">
              <a:spcBef>
                <a:spcPts val="0"/>
              </a:spcBef>
              <a:spcAft>
                <a:spcPts val="0"/>
              </a:spcAft>
              <a:buNone/>
            </a:pPr>
            <a:r>
              <a:rPr i="1" lang="nl-NL" sz="1800">
                <a:solidFill>
                  <a:schemeClr val="dk1"/>
                </a:solidFill>
                <a:latin typeface="Calibri"/>
                <a:ea typeface="Calibri"/>
                <a:cs typeface="Calibri"/>
                <a:sym typeface="Calibri"/>
              </a:rPr>
              <a:t>DAG / MAAND / JAAR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0" name="Google Shape;110;p1" title="unnamed(2).png"/>
          <p:cNvPicPr preferRelativeResize="0"/>
          <p:nvPr/>
        </p:nvPicPr>
        <p:blipFill>
          <a:blip r:embed="rId4">
            <a:alphaModFix/>
          </a:blip>
          <a:stretch>
            <a:fillRect/>
          </a:stretch>
        </p:blipFill>
        <p:spPr>
          <a:xfrm>
            <a:off x="9482300" y="5523475"/>
            <a:ext cx="2232562" cy="923325"/>
          </a:xfrm>
          <a:prstGeom prst="rect">
            <a:avLst/>
          </a:prstGeom>
          <a:noFill/>
          <a:ln>
            <a:noFill/>
          </a:ln>
        </p:spPr>
      </p:pic>
      <p:pic>
        <p:nvPicPr>
          <p:cNvPr id="111" name="Google Shape;111;p1" title="Logo (1).png"/>
          <p:cNvPicPr preferRelativeResize="0"/>
          <p:nvPr/>
        </p:nvPicPr>
        <p:blipFill>
          <a:blip r:embed="rId5">
            <a:alphaModFix/>
          </a:blip>
          <a:stretch>
            <a:fillRect/>
          </a:stretch>
        </p:blipFill>
        <p:spPr>
          <a:xfrm>
            <a:off x="591875" y="712500"/>
            <a:ext cx="3839043" cy="1523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idx="1" type="body"/>
          </p:nvPr>
        </p:nvSpPr>
        <p:spPr>
          <a:xfrm>
            <a:off x="762000" y="2141621"/>
            <a:ext cx="11236518" cy="3818083"/>
          </a:xfrm>
          <a:prstGeom prst="rect">
            <a:avLst/>
          </a:prstGeom>
          <a:noFill/>
          <a:ln>
            <a:noFill/>
          </a:ln>
        </p:spPr>
        <p:txBody>
          <a:bodyPr anchorCtr="0" anchor="t" bIns="45700" lIns="0" spcFirstLastPara="1" rIns="0" wrap="square" tIns="45700">
            <a:normAutofit lnSpcReduction="10000"/>
          </a:bodyPr>
          <a:lstStyle/>
          <a:p>
            <a:pPr indent="0" lvl="0" marL="0" rtl="0" algn="l">
              <a:lnSpc>
                <a:spcPct val="107000"/>
              </a:lnSpc>
              <a:spcBef>
                <a:spcPts val="0"/>
              </a:spcBef>
              <a:spcAft>
                <a:spcPts val="0"/>
              </a:spcAft>
              <a:buSzPts val="2800"/>
              <a:buNone/>
            </a:pPr>
            <a:r>
              <a:rPr b="1" lang="nl-NL" sz="2800">
                <a:solidFill>
                  <a:schemeClr val="accent1"/>
                </a:solidFill>
                <a:latin typeface="Arial"/>
                <a:ea typeface="Arial"/>
                <a:cs typeface="Arial"/>
                <a:sym typeface="Arial"/>
              </a:rPr>
              <a:t>	6.  </a:t>
            </a:r>
            <a:r>
              <a:rPr b="1" lang="nl-NL" sz="2800">
                <a:latin typeface="Arial"/>
                <a:ea typeface="Arial"/>
                <a:cs typeface="Arial"/>
                <a:sym typeface="Arial"/>
              </a:rPr>
              <a:t>Welke medicatie wordt vaak gebruikt voor het verlichten van 		      kortademigheid bij palliatieve patiënten?</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b="1" lang="nl-NL" sz="2800">
                <a:latin typeface="Arial"/>
                <a:ea typeface="Arial"/>
                <a:cs typeface="Arial"/>
                <a:sym typeface="Arial"/>
              </a:rPr>
              <a:t>  </a:t>
            </a:r>
            <a:r>
              <a:rPr lang="nl-NL" sz="2800">
                <a:latin typeface="Arial"/>
                <a:ea typeface="Arial"/>
                <a:cs typeface="Arial"/>
                <a:sym typeface="Arial"/>
              </a:rPr>
              <a:t>Benzodiazepines</a:t>
            </a:r>
            <a:endParaRPr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Morfine </a:t>
            </a:r>
            <a:endParaRPr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Antibiotica</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Paracetamol</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fontScale="92500" lnSpcReduction="10000"/>
          </a:bodyPr>
          <a:lstStyle/>
          <a:p>
            <a:pPr indent="-514350" lvl="0" marL="514350" rtl="0" algn="l">
              <a:lnSpc>
                <a:spcPct val="107000"/>
              </a:lnSpc>
              <a:spcBef>
                <a:spcPts val="0"/>
              </a:spcBef>
              <a:spcAft>
                <a:spcPts val="0"/>
              </a:spcAft>
              <a:buSzPct val="100000"/>
              <a:buAutoNum type="arabicPeriod" startAt="7"/>
            </a:pPr>
            <a:r>
              <a:rPr b="1" lang="nl-NL" sz="2800">
                <a:latin typeface="Arial"/>
                <a:ea typeface="Arial"/>
                <a:cs typeface="Arial"/>
                <a:sym typeface="Arial"/>
              </a:rPr>
              <a:t>Welke van de volgende middelen worden vaak voorgeschreven tegen misselijkheid in de palliatieve zorg?</a:t>
            </a:r>
            <a:r>
              <a:rPr lang="nl-NL" sz="2800">
                <a:latin typeface="Arial"/>
                <a:ea typeface="Arial"/>
                <a:cs typeface="Arial"/>
                <a:sym typeface="Arial"/>
              </a:rPr>
              <a:t> (Meerdere antwoorden mogelijk)</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Metoclopramide </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Ondansetron </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Haloperidol </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Lorazepam</a:t>
            </a:r>
            <a:endParaRPr sz="2800">
              <a:latin typeface="Arial"/>
              <a:ea typeface="Arial"/>
              <a:cs typeface="Arial"/>
              <a:sym typeface="Arial"/>
            </a:endParaRPr>
          </a:p>
          <a:p>
            <a:pPr indent="0" lvl="0" marL="91440" rtl="0" algn="l">
              <a:lnSpc>
                <a:spcPct val="90000"/>
              </a:lnSpc>
              <a:spcBef>
                <a:spcPts val="2000"/>
              </a:spcBef>
              <a:spcAft>
                <a:spcPts val="0"/>
              </a:spcAft>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514350" lvl="0" marL="514350" rtl="0" algn="l">
              <a:lnSpc>
                <a:spcPct val="107000"/>
              </a:lnSpc>
              <a:spcBef>
                <a:spcPts val="0"/>
              </a:spcBef>
              <a:spcAft>
                <a:spcPts val="0"/>
              </a:spcAft>
              <a:buSzPts val="2800"/>
              <a:buAutoNum type="arabicPeriod" startAt="8"/>
            </a:pPr>
            <a:r>
              <a:rPr b="1" lang="nl-NL" sz="2800">
                <a:latin typeface="Arial"/>
                <a:ea typeface="Arial"/>
                <a:cs typeface="Arial"/>
                <a:sym typeface="Arial"/>
              </a:rPr>
              <a:t>Wanneer is het toepassen van sedatie geïndiceerd in de palliatieve zorg?</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b="1" lang="nl-NL" sz="2800">
                <a:latin typeface="Arial"/>
                <a:ea typeface="Arial"/>
                <a:cs typeface="Arial"/>
                <a:sym typeface="Arial"/>
              </a:rPr>
              <a:t>  </a:t>
            </a:r>
            <a:r>
              <a:rPr lang="nl-NL" sz="2800">
                <a:latin typeface="Arial"/>
                <a:ea typeface="Arial"/>
                <a:cs typeface="Arial"/>
                <a:sym typeface="Arial"/>
              </a:rPr>
              <a:t>Wanneer de patiënt extreem veel pijn heeft en geen andere 	behandelingen werken </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Bij terminale patiënten die nog steeds eetlust hebben</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Alleen in de laatste 24 uur van het leven</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type="title"/>
          </p:nvPr>
        </p:nvSpPr>
        <p:spPr>
          <a:xfrm>
            <a:off x="1181501" y="803961"/>
            <a:ext cx="10058400"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Arial"/>
              <a:buNone/>
            </a:pP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2000">
                <a:latin typeface="Arial"/>
                <a:ea typeface="Arial"/>
                <a:cs typeface="Arial"/>
                <a:sym typeface="Arial"/>
              </a:rPr>
            </a:br>
            <a:r>
              <a:rPr lang="nl-NL" sz="4000">
                <a:latin typeface="Arial"/>
                <a:ea typeface="Arial"/>
                <a:cs typeface="Arial"/>
                <a:sym typeface="Arial"/>
              </a:rPr>
              <a:t>Communicatie en Besluitvorming</a:t>
            </a:r>
            <a:br>
              <a:rPr lang="nl-NL" sz="1800">
                <a:latin typeface="Arial"/>
                <a:ea typeface="Arial"/>
                <a:cs typeface="Arial"/>
                <a:sym typeface="Arial"/>
              </a:rPr>
            </a:br>
            <a:endParaRPr/>
          </a:p>
        </p:txBody>
      </p:sp>
      <p:sp>
        <p:nvSpPr>
          <p:cNvPr id="203" name="Google Shape;203;p1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342900" rtl="0" algn="l">
              <a:lnSpc>
                <a:spcPct val="107000"/>
              </a:lnSpc>
              <a:spcBef>
                <a:spcPts val="0"/>
              </a:spcBef>
              <a:spcAft>
                <a:spcPts val="0"/>
              </a:spcAft>
              <a:buSzPts val="2800"/>
              <a:buFont typeface="Calibri"/>
              <a:buAutoNum type="arabicPeriod" startAt="9"/>
            </a:pPr>
            <a:r>
              <a:rPr b="1" lang="nl-NL" sz="2800">
                <a:latin typeface="Arial"/>
                <a:ea typeface="Arial"/>
                <a:cs typeface="Arial"/>
                <a:sym typeface="Arial"/>
              </a:rPr>
              <a:t>Hoe comfortabel voel je je bij het bespreken van palliatieve zorgopties met patiënten en hun familie?</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b="1" lang="nl-NL" sz="2800">
                <a:latin typeface="Arial"/>
                <a:ea typeface="Arial"/>
                <a:cs typeface="Arial"/>
                <a:sym typeface="Arial"/>
              </a:rPr>
              <a:t>  </a:t>
            </a:r>
            <a:r>
              <a:rPr lang="nl-NL" sz="2800">
                <a:latin typeface="Arial"/>
                <a:ea typeface="Arial"/>
                <a:cs typeface="Arial"/>
                <a:sym typeface="Arial"/>
              </a:rPr>
              <a:t>Zeer comfortabel</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Enigszins comfortabel</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Oncomfortabel</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Ik vermijd het bespreken van dit onderwerp</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fontScale="92500"/>
          </a:bodyPr>
          <a:lstStyle/>
          <a:p>
            <a:pPr indent="-514350" lvl="0" marL="514350" rtl="0" algn="l">
              <a:lnSpc>
                <a:spcPct val="107000"/>
              </a:lnSpc>
              <a:spcBef>
                <a:spcPts val="0"/>
              </a:spcBef>
              <a:spcAft>
                <a:spcPts val="0"/>
              </a:spcAft>
              <a:buSzPct val="100000"/>
              <a:buAutoNum type="arabicPeriod" startAt="10"/>
            </a:pPr>
            <a:r>
              <a:rPr b="1" lang="nl-NL" sz="2800">
                <a:latin typeface="Arial"/>
                <a:ea typeface="Arial"/>
                <a:cs typeface="Arial"/>
                <a:sym typeface="Arial"/>
              </a:rPr>
              <a:t>Welke uitdagingen ervaar je bij het starten van gesprekken over palliatieve zorg met patiënten?</a:t>
            </a:r>
            <a:r>
              <a:rPr lang="nl-NL" sz="2800">
                <a:latin typeface="Arial"/>
                <a:ea typeface="Arial"/>
                <a:cs typeface="Arial"/>
                <a:sym typeface="Arial"/>
              </a:rPr>
              <a:t> (Meerdere antwoorden mogelijk)</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Gebrek aan tijd</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Onzekerheid over prognose</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Emotionele belasting</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Onvoldoende kennis over de behandelmogelijkheden</a:t>
            </a:r>
            <a:endParaRPr/>
          </a:p>
          <a:p>
            <a:pPr indent="0" lvl="0" marL="91440" rtl="0" algn="l">
              <a:lnSpc>
                <a:spcPct val="90000"/>
              </a:lnSpc>
              <a:spcBef>
                <a:spcPts val="2000"/>
              </a:spcBef>
              <a:spcAft>
                <a:spcPts val="0"/>
              </a:spcAft>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1097280" y="599424"/>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2800"/>
              <a:buFont typeface="Arial"/>
              <a:buNone/>
            </a:pPr>
            <a:br>
              <a:rPr b="1" lang="nl-NL" sz="2800">
                <a:latin typeface="Arial"/>
                <a:ea typeface="Arial"/>
                <a:cs typeface="Arial"/>
                <a:sym typeface="Arial"/>
              </a:rPr>
            </a:br>
            <a:br>
              <a:rPr b="1" lang="nl-NL" sz="2800">
                <a:latin typeface="Arial"/>
                <a:ea typeface="Arial"/>
                <a:cs typeface="Arial"/>
                <a:sym typeface="Arial"/>
              </a:rPr>
            </a:br>
            <a:r>
              <a:rPr lang="nl-NL" sz="3600">
                <a:latin typeface="Arial"/>
                <a:ea typeface="Arial"/>
                <a:cs typeface="Arial"/>
                <a:sym typeface="Arial"/>
              </a:rPr>
              <a:t>Organisatie en Samenwerking</a:t>
            </a:r>
            <a:br>
              <a:rPr lang="nl-NL" sz="2800">
                <a:latin typeface="Arial"/>
                <a:ea typeface="Arial"/>
                <a:cs typeface="Arial"/>
                <a:sym typeface="Arial"/>
              </a:rPr>
            </a:br>
            <a:endParaRPr sz="2800"/>
          </a:p>
        </p:txBody>
      </p:sp>
      <p:sp>
        <p:nvSpPr>
          <p:cNvPr id="214" name="Google Shape;214;p1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fontScale="92500" lnSpcReduction="10000"/>
          </a:bodyPr>
          <a:lstStyle/>
          <a:p>
            <a:pPr indent="-342900" lvl="0" marL="342900" rtl="0" algn="l">
              <a:lnSpc>
                <a:spcPct val="107000"/>
              </a:lnSpc>
              <a:spcBef>
                <a:spcPts val="0"/>
              </a:spcBef>
              <a:spcAft>
                <a:spcPts val="0"/>
              </a:spcAft>
              <a:buSzPct val="100000"/>
              <a:buFont typeface="Calibri"/>
              <a:buAutoNum type="arabicPeriod" startAt="11"/>
            </a:pPr>
            <a:r>
              <a:rPr b="1" lang="nl-NL" sz="2800">
                <a:latin typeface="Arial"/>
                <a:ea typeface="Arial"/>
                <a:cs typeface="Arial"/>
                <a:sym typeface="Arial"/>
              </a:rPr>
              <a:t>  Hoe vaak overleg je met andere zorgverleners (zoals apothekers, specialisten, verpleegkundigen) over de palliatieve zorg van je patiënten?</a:t>
            </a:r>
            <a:endParaRPr b="1" sz="2800">
              <a:latin typeface="Arial"/>
              <a:ea typeface="Arial"/>
              <a:cs typeface="Arial"/>
              <a:sym typeface="Arial"/>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Regelmatig</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Af en toe</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Zelden</a:t>
            </a:r>
            <a:endParaRPr/>
          </a:p>
          <a:p>
            <a:pPr indent="-16446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Nooit</a:t>
            </a:r>
            <a:endParaRPr/>
          </a:p>
          <a:p>
            <a:pPr indent="0" lvl="0" marL="91440" rtl="0" algn="l">
              <a:lnSpc>
                <a:spcPct val="90000"/>
              </a:lnSpc>
              <a:spcBef>
                <a:spcPts val="2000"/>
              </a:spcBef>
              <a:spcAft>
                <a:spcPts val="0"/>
              </a:spcAft>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514350" lvl="0" marL="514350" rtl="0" algn="l">
              <a:lnSpc>
                <a:spcPct val="107000"/>
              </a:lnSpc>
              <a:spcBef>
                <a:spcPts val="0"/>
              </a:spcBef>
              <a:spcAft>
                <a:spcPts val="0"/>
              </a:spcAft>
              <a:buSzPts val="2800"/>
              <a:buAutoNum type="arabicPeriod" startAt="12"/>
            </a:pPr>
            <a:r>
              <a:rPr b="1" lang="nl-NL" sz="2800">
                <a:latin typeface="Arial"/>
                <a:ea typeface="Arial"/>
                <a:cs typeface="Arial"/>
                <a:sym typeface="Arial"/>
              </a:rPr>
              <a:t>Vind je dat de communicatie tussen zorgverleners in de palliatieve zorg voldoende is?</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b="1" lang="nl-NL" sz="2800">
                <a:latin typeface="Arial"/>
                <a:ea typeface="Arial"/>
                <a:cs typeface="Arial"/>
                <a:sym typeface="Arial"/>
              </a:rPr>
              <a:t>  </a:t>
            </a:r>
            <a:r>
              <a:rPr lang="nl-NL" sz="2800">
                <a:latin typeface="Arial"/>
                <a:ea typeface="Arial"/>
                <a:cs typeface="Arial"/>
                <a:sym typeface="Arial"/>
              </a:rPr>
              <a:t>Ja, altijd</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Meestal</a:t>
            </a:r>
            <a:endParaRPr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Soms</a:t>
            </a:r>
            <a:endParaRPr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Zelden</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7"/>
          <p:cNvSpPr txBox="1"/>
          <p:nvPr>
            <p:ph type="title"/>
          </p:nvPr>
        </p:nvSpPr>
        <p:spPr>
          <a:xfrm>
            <a:off x="1205564" y="828024"/>
            <a:ext cx="10058400"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Arial"/>
              <a:buNone/>
            </a:pP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r>
              <a:rPr lang="nl-NL" sz="4000">
                <a:latin typeface="Arial"/>
                <a:ea typeface="Arial"/>
                <a:cs typeface="Arial"/>
                <a:sym typeface="Arial"/>
              </a:rPr>
              <a:t>Zelfreflectie en Behoeften</a:t>
            </a:r>
            <a:br>
              <a:rPr lang="nl-NL" sz="1800">
                <a:latin typeface="Arial"/>
                <a:ea typeface="Arial"/>
                <a:cs typeface="Arial"/>
                <a:sym typeface="Arial"/>
              </a:rPr>
            </a:br>
            <a:endParaRPr/>
          </a:p>
        </p:txBody>
      </p:sp>
      <p:sp>
        <p:nvSpPr>
          <p:cNvPr id="225" name="Google Shape;225;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fontScale="77500" lnSpcReduction="20000"/>
          </a:bodyPr>
          <a:lstStyle/>
          <a:p>
            <a:pPr indent="-514350" lvl="0" marL="514350" rtl="0" algn="l">
              <a:lnSpc>
                <a:spcPct val="107000"/>
              </a:lnSpc>
              <a:spcBef>
                <a:spcPts val="0"/>
              </a:spcBef>
              <a:spcAft>
                <a:spcPts val="0"/>
              </a:spcAft>
              <a:buSzPct val="100000"/>
              <a:buAutoNum type="arabicPeriod" startAt="13"/>
            </a:pPr>
            <a:r>
              <a:rPr b="1" lang="nl-NL" sz="3000">
                <a:latin typeface="Arial"/>
                <a:ea typeface="Arial"/>
                <a:cs typeface="Arial"/>
                <a:sym typeface="Arial"/>
              </a:rPr>
              <a:t>Op welk gebied zou je graag meer scholing willen ontvangen met betrekking tot palliatieve zorg?</a:t>
            </a:r>
            <a:r>
              <a:rPr lang="nl-NL" sz="3000">
                <a:latin typeface="Arial"/>
                <a:ea typeface="Arial"/>
                <a:cs typeface="Arial"/>
                <a:sym typeface="Arial"/>
              </a:rPr>
              <a:t> (Meerdere antwoorden mogelijk)</a:t>
            </a:r>
            <a:endParaRPr/>
          </a:p>
          <a:p>
            <a:pPr indent="-13779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Pijnbestrijding</a:t>
            </a:r>
            <a:endParaRPr/>
          </a:p>
          <a:p>
            <a:pPr indent="-13779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Communicatie met patiënten en naasten</a:t>
            </a:r>
            <a:endParaRPr/>
          </a:p>
          <a:p>
            <a:pPr indent="-13779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Behandeling van andere symptomen (bijv. misselijkheid, angst)</a:t>
            </a:r>
            <a:endParaRPr/>
          </a:p>
          <a:p>
            <a:pPr indent="-13779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Samenwerking met andere zorgverleners</a:t>
            </a:r>
            <a:endParaRPr/>
          </a:p>
          <a:p>
            <a:pPr indent="-137795" lvl="0" marL="91440" rtl="0" algn="l">
              <a:lnSpc>
                <a:spcPct val="107000"/>
              </a:lnSpc>
              <a:spcBef>
                <a:spcPts val="2000"/>
              </a:spcBef>
              <a:spcAft>
                <a:spcPts val="0"/>
              </a:spcAft>
              <a:buSzPct val="100000"/>
              <a:buFont typeface="Courier New"/>
              <a:buChar char="o"/>
            </a:pPr>
            <a:r>
              <a:rPr lang="nl-NL" sz="2800">
                <a:latin typeface="Arial"/>
                <a:ea typeface="Arial"/>
                <a:cs typeface="Arial"/>
                <a:sym typeface="Arial"/>
              </a:rPr>
              <a:t>  Ethiek en besluitvorming</a:t>
            </a:r>
            <a:endParaRPr/>
          </a:p>
          <a:p>
            <a:pPr indent="0" lvl="0" marL="0" rtl="0" algn="l">
              <a:lnSpc>
                <a:spcPct val="90000"/>
              </a:lnSpc>
              <a:spcBef>
                <a:spcPts val="2000"/>
              </a:spcBef>
              <a:spcAft>
                <a:spcPts val="0"/>
              </a:spcAft>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800"/>
              <a:buNone/>
            </a:pPr>
            <a:r>
              <a:rPr b="1" lang="nl-NL" sz="2800">
                <a:solidFill>
                  <a:schemeClr val="accent1"/>
                </a:solidFill>
                <a:latin typeface="Arial"/>
                <a:ea typeface="Arial"/>
                <a:cs typeface="Arial"/>
                <a:sym typeface="Arial"/>
              </a:rPr>
              <a:t>14.  </a:t>
            </a:r>
            <a:r>
              <a:rPr b="1" lang="nl-NL" sz="2800">
                <a:latin typeface="Arial"/>
                <a:ea typeface="Arial"/>
                <a:cs typeface="Arial"/>
                <a:sym typeface="Arial"/>
              </a:rPr>
              <a:t>Welke ervaringen heb je gehad met palliatieve zorg?</a:t>
            </a:r>
            <a:endParaRPr sz="2800">
              <a:latin typeface="Arial"/>
              <a:ea typeface="Arial"/>
              <a:cs typeface="Arial"/>
              <a:sym typeface="Arial"/>
            </a:endParaRPr>
          </a:p>
          <a:p>
            <a:pPr indent="0" lvl="0" marL="457200" rtl="0" algn="l">
              <a:lnSpc>
                <a:spcPct val="107000"/>
              </a:lnSpc>
              <a:spcBef>
                <a:spcPts val="2000"/>
              </a:spcBef>
              <a:spcAft>
                <a:spcPts val="0"/>
              </a:spcAft>
              <a:buSzPts val="2000"/>
              <a:buNone/>
            </a:pPr>
            <a:r>
              <a:t/>
            </a:r>
            <a:endParaRPr>
              <a:latin typeface="Arial"/>
              <a:ea typeface="Arial"/>
              <a:cs typeface="Arial"/>
              <a:sym typeface="Arial"/>
            </a:endParaRPr>
          </a:p>
          <a:p>
            <a:pPr indent="0" lvl="0" marL="457200" rtl="0" algn="l">
              <a:lnSpc>
                <a:spcPct val="107000"/>
              </a:lnSpc>
              <a:spcBef>
                <a:spcPts val="2000"/>
              </a:spcBef>
              <a:spcAft>
                <a:spcPts val="0"/>
              </a:spcAft>
              <a:buSzPts val="2000"/>
              <a:buNone/>
            </a:pPr>
            <a:r>
              <a:t/>
            </a:r>
            <a:endParaRPr>
              <a:latin typeface="Arial"/>
              <a:ea typeface="Arial"/>
              <a:cs typeface="Arial"/>
              <a:sym typeface="Arial"/>
            </a:endParaRPr>
          </a:p>
          <a:p>
            <a:pPr indent="0" lvl="0" marL="0" rtl="0" algn="l">
              <a:lnSpc>
                <a:spcPct val="90000"/>
              </a:lnSpc>
              <a:spcBef>
                <a:spcPts val="2000"/>
              </a:spcBef>
              <a:spcAft>
                <a:spcPts val="0"/>
              </a:spcAft>
              <a:buSzPts val="2000"/>
              <a:buNone/>
            </a:pPr>
            <a:r>
              <a:rPr lang="nl-NL"/>
              <a:t>----------------------------------------------------------------------------------------------------------------------------------------------------------------------------------</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514350" lvl="0" marL="514350" rtl="0" algn="l">
              <a:lnSpc>
                <a:spcPct val="107000"/>
              </a:lnSpc>
              <a:spcBef>
                <a:spcPts val="0"/>
              </a:spcBef>
              <a:spcAft>
                <a:spcPts val="0"/>
              </a:spcAft>
              <a:buSzPts val="2800"/>
              <a:buAutoNum type="arabicPeriod" startAt="15"/>
            </a:pPr>
            <a:r>
              <a:rPr b="1" lang="nl-NL" sz="2800">
                <a:latin typeface="Arial"/>
                <a:ea typeface="Arial"/>
                <a:cs typeface="Arial"/>
                <a:sym typeface="Arial"/>
              </a:rPr>
              <a:t>Hoe schat je je eigen kennis over palliatieve zorg in?</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b="1" lang="nl-NL" sz="2800">
                <a:latin typeface="Arial"/>
                <a:ea typeface="Arial"/>
                <a:cs typeface="Arial"/>
                <a:sym typeface="Arial"/>
              </a:rPr>
              <a:t>  </a:t>
            </a:r>
            <a:r>
              <a:rPr lang="nl-NL" sz="2800">
                <a:latin typeface="Arial"/>
                <a:ea typeface="Arial"/>
                <a:cs typeface="Arial"/>
                <a:sym typeface="Arial"/>
              </a:rPr>
              <a:t>Uitstekend</a:t>
            </a:r>
            <a:endParaRPr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Voldoende</a:t>
            </a:r>
            <a:endParaRPr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Redelijk</a:t>
            </a:r>
            <a:endParaRPr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Onvoldoende</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Programma </a:t>
            </a:r>
            <a:endParaRPr/>
          </a:p>
        </p:txBody>
      </p:sp>
      <p:cxnSp>
        <p:nvCxnSpPr>
          <p:cNvPr id="119" name="Google Shape;119;p2"/>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
        <p:nvSpPr>
          <p:cNvPr id="120" name="Google Shape;120;p2"/>
          <p:cNvSpPr txBox="1"/>
          <p:nvPr>
            <p:ph idx="1" type="body"/>
          </p:nvPr>
        </p:nvSpPr>
        <p:spPr>
          <a:xfrm>
            <a:off x="1097279" y="1845734"/>
            <a:ext cx="6454987"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nl-NL"/>
              <a:t>0.00 uur	Inleiding</a:t>
            </a:r>
            <a:endParaRPr/>
          </a:p>
          <a:p>
            <a:pPr indent="-127000" lvl="0" marL="91440" rtl="0" algn="l">
              <a:lnSpc>
                <a:spcPct val="90000"/>
              </a:lnSpc>
              <a:spcBef>
                <a:spcPts val="1400"/>
              </a:spcBef>
              <a:spcAft>
                <a:spcPts val="0"/>
              </a:spcAft>
              <a:buSzPts val="2000"/>
              <a:buChar char=" "/>
            </a:pPr>
            <a:r>
              <a:rPr lang="nl-NL"/>
              <a:t>0.05 uur	Vragenlijst / Kahoot</a:t>
            </a:r>
            <a:endParaRPr/>
          </a:p>
          <a:p>
            <a:pPr indent="-127000" lvl="0" marL="91440" rtl="0" algn="l">
              <a:lnSpc>
                <a:spcPct val="90000"/>
              </a:lnSpc>
              <a:spcBef>
                <a:spcPts val="1400"/>
              </a:spcBef>
              <a:spcAft>
                <a:spcPts val="0"/>
              </a:spcAft>
              <a:buSzPts val="2000"/>
              <a:buChar char=" "/>
            </a:pPr>
            <a:r>
              <a:rPr lang="nl-NL"/>
              <a:t>0.25 uur	Wat is palliatieve zorg?</a:t>
            </a:r>
            <a:endParaRPr/>
          </a:p>
          <a:p>
            <a:pPr indent="-127000" lvl="0" marL="91440" rtl="0" algn="l">
              <a:lnSpc>
                <a:spcPct val="90000"/>
              </a:lnSpc>
              <a:spcBef>
                <a:spcPts val="1400"/>
              </a:spcBef>
              <a:spcAft>
                <a:spcPts val="0"/>
              </a:spcAft>
              <a:buSzPts val="2000"/>
              <a:buChar char=" "/>
            </a:pPr>
            <a:r>
              <a:rPr lang="nl-NL"/>
              <a:t>0.35 uur	Casuïstiek 	</a:t>
            </a:r>
            <a:endParaRPr/>
          </a:p>
          <a:p>
            <a:pPr indent="-127000" lvl="0" marL="91440" rtl="0" algn="l">
              <a:lnSpc>
                <a:spcPct val="90000"/>
              </a:lnSpc>
              <a:spcBef>
                <a:spcPts val="1400"/>
              </a:spcBef>
              <a:spcAft>
                <a:spcPts val="0"/>
              </a:spcAft>
              <a:buSzPts val="2000"/>
              <a:buChar char=" "/>
            </a:pPr>
            <a:r>
              <a:rPr lang="nl-NL"/>
              <a:t>1.05 uur	Maken van afspraken	</a:t>
            </a:r>
            <a:endParaRPr/>
          </a:p>
          <a:p>
            <a:pPr indent="-127000" lvl="0" marL="91440" rtl="0" algn="l">
              <a:lnSpc>
                <a:spcPct val="90000"/>
              </a:lnSpc>
              <a:spcBef>
                <a:spcPts val="1400"/>
              </a:spcBef>
              <a:spcAft>
                <a:spcPts val="0"/>
              </a:spcAft>
              <a:buSzPts val="2000"/>
              <a:buChar char=" "/>
            </a:pPr>
            <a:r>
              <a:rPr lang="nl-NL"/>
              <a:t>1.25 uur	Evaluatie	</a:t>
            </a:r>
            <a:endParaRPr/>
          </a:p>
          <a:p>
            <a:pPr indent="-127000" lvl="0" marL="91440" rtl="0" algn="l">
              <a:lnSpc>
                <a:spcPct val="90000"/>
              </a:lnSpc>
              <a:spcBef>
                <a:spcPts val="1400"/>
              </a:spcBef>
              <a:spcAft>
                <a:spcPts val="0"/>
              </a:spcAft>
              <a:buSzPts val="2000"/>
              <a:buChar char=" "/>
            </a:pPr>
            <a:r>
              <a:rPr lang="nl-NL"/>
              <a:t>1.30 uur	Afsluiting 		</a:t>
            </a:r>
            <a:endParaRPr/>
          </a:p>
          <a:p>
            <a:pPr indent="0" lvl="0" marL="91440" rtl="0" algn="l">
              <a:lnSpc>
                <a:spcPct val="90000"/>
              </a:lnSpc>
              <a:spcBef>
                <a:spcPts val="140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nl-NL"/>
              <a:t>Vul hier uw eigen tijdstippen in.</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p:txBody>
      </p:sp>
      <p:pic>
        <p:nvPicPr>
          <p:cNvPr descr="Klok" id="121" name="Google Shape;121;p2"/>
          <p:cNvPicPr preferRelativeResize="0"/>
          <p:nvPr/>
        </p:nvPicPr>
        <p:blipFill rotWithShape="1">
          <a:blip r:embed="rId3">
            <a:alphaModFix/>
          </a:blip>
          <a:srcRect b="0" l="0" r="0" t="0"/>
          <a:stretch/>
        </p:blipFill>
        <p:spPr>
          <a:xfrm>
            <a:off x="8020570" y="2084269"/>
            <a:ext cx="3135109" cy="3135109"/>
          </a:xfrm>
          <a:prstGeom prst="rect">
            <a:avLst/>
          </a:prstGeom>
          <a:noFill/>
          <a:ln>
            <a:noFill/>
          </a:ln>
        </p:spPr>
      </p:pic>
      <p:sp>
        <p:nvSpPr>
          <p:cNvPr id="122" name="Google Shape;122;p2"/>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lang="nl-NL" sz="3600"/>
              <a:t>Wat is palliatieve zorg?</a:t>
            </a:r>
            <a:endParaRPr sz="3600"/>
          </a:p>
        </p:txBody>
      </p:sp>
      <p:sp>
        <p:nvSpPr>
          <p:cNvPr id="242" name="Google Shape;242;p2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14300" lvl="0" marL="91440" rtl="0" algn="l">
              <a:lnSpc>
                <a:spcPct val="90000"/>
              </a:lnSpc>
              <a:spcBef>
                <a:spcPts val="0"/>
              </a:spcBef>
              <a:spcAft>
                <a:spcPts val="0"/>
              </a:spcAft>
              <a:buSzPts val="1800"/>
              <a:buFont typeface="Arial"/>
              <a:buChar char="•"/>
            </a:pPr>
            <a:r>
              <a:rPr lang="nl-NL" sz="1800">
                <a:latin typeface="Arial"/>
                <a:ea typeface="Arial"/>
                <a:cs typeface="Arial"/>
                <a:sym typeface="Arial"/>
              </a:rPr>
              <a:t> Zorg gericht op het verbeteren van de kwaliteit van leven van patiënten met een ongeneeslijke ziekte.</a:t>
            </a:r>
            <a:endParaRPr/>
          </a:p>
          <a:p>
            <a:pPr indent="-114300" lvl="0" marL="91440" rtl="0" algn="l">
              <a:lnSpc>
                <a:spcPct val="90000"/>
              </a:lnSpc>
              <a:spcBef>
                <a:spcPts val="1400"/>
              </a:spcBef>
              <a:spcAft>
                <a:spcPts val="0"/>
              </a:spcAft>
              <a:buSzPts val="1800"/>
              <a:buFont typeface="Arial"/>
              <a:buChar char="•"/>
            </a:pPr>
            <a:r>
              <a:rPr lang="nl-NL" sz="1800">
                <a:latin typeface="Arial"/>
                <a:ea typeface="Arial"/>
                <a:cs typeface="Arial"/>
                <a:sym typeface="Arial"/>
              </a:rPr>
              <a:t> Niet gericht op genezing, maar op verlichting van symptomen; Pijn, kortademigheid, angst en andere fysieke, emotionele, sociale en spirituele problemen die ontstaan in de laatste fase van het leven.</a:t>
            </a:r>
            <a:endParaRPr/>
          </a:p>
          <a:p>
            <a:pPr indent="0" lvl="0" marL="0" rtl="0" algn="l">
              <a:lnSpc>
                <a:spcPct val="90000"/>
              </a:lnSpc>
              <a:spcBef>
                <a:spcPts val="1400"/>
              </a:spcBef>
              <a:spcAft>
                <a:spcPts val="0"/>
              </a:spcAft>
              <a:buSzPts val="1800"/>
              <a:buNone/>
            </a:pPr>
            <a:r>
              <a:t/>
            </a:r>
            <a:endParaRPr sz="1800">
              <a:latin typeface="Arial"/>
              <a:ea typeface="Arial"/>
              <a:cs typeface="Arial"/>
              <a:sym typeface="Arial"/>
            </a:endParaRPr>
          </a:p>
          <a:p>
            <a:pPr indent="-114300" lvl="0" marL="91440" rtl="0" algn="l">
              <a:lnSpc>
                <a:spcPct val="90000"/>
              </a:lnSpc>
              <a:spcBef>
                <a:spcPts val="1400"/>
              </a:spcBef>
              <a:spcAft>
                <a:spcPts val="0"/>
              </a:spcAft>
              <a:buSzPts val="1800"/>
              <a:buFont typeface="Courier New"/>
              <a:buChar char="o"/>
            </a:pPr>
            <a:r>
              <a:rPr lang="nl-NL" sz="1800">
                <a:latin typeface="Arial"/>
                <a:ea typeface="Arial"/>
                <a:cs typeface="Arial"/>
                <a:sym typeface="Arial"/>
              </a:rPr>
              <a:t> </a:t>
            </a:r>
            <a:r>
              <a:rPr i="1" lang="nl-NL" sz="1800">
                <a:latin typeface="Arial"/>
                <a:ea typeface="Arial"/>
                <a:cs typeface="Arial"/>
                <a:sym typeface="Arial"/>
              </a:rPr>
              <a:t>Doel: </a:t>
            </a:r>
            <a:r>
              <a:rPr lang="nl-NL" sz="1800">
                <a:latin typeface="Arial"/>
                <a:ea typeface="Arial"/>
                <a:cs typeface="Arial"/>
                <a:sym typeface="Arial"/>
              </a:rPr>
              <a:t>Patiënt en hun naasten ondersteunen bij het omgaan met de ziekte en de gevolgen daarvan, met als uitgangspunt de wensen en behoeften van de patiënt.</a:t>
            </a:r>
            <a:endParaRPr/>
          </a:p>
          <a:p>
            <a:pPr indent="0" lvl="0" marL="91440" rtl="0" algn="l">
              <a:lnSpc>
                <a:spcPct val="90000"/>
              </a:lnSpc>
              <a:spcBef>
                <a:spcPts val="1400"/>
              </a:spcBef>
              <a:spcAft>
                <a:spcPts val="0"/>
              </a:spcAft>
              <a:buSzPts val="1800"/>
              <a:buNone/>
            </a:pPr>
            <a:r>
              <a:t/>
            </a:r>
            <a:endParaRPr sz="18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21"/>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1"/>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250" name="Google Shape;250;p21"/>
          <p:cNvPicPr preferRelativeResize="0"/>
          <p:nvPr/>
        </p:nvPicPr>
        <p:blipFill rotWithShape="1">
          <a:blip r:embed="rId3">
            <a:alphaModFix/>
          </a:blip>
          <a:srcRect b="26029" l="0" r="-1" t="27660"/>
          <a:stretch/>
        </p:blipFill>
        <p:spPr>
          <a:xfrm>
            <a:off x="643467" y="643467"/>
            <a:ext cx="10905066" cy="5050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22"/>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2"/>
          <p:cNvSpPr/>
          <p:nvPr/>
        </p:nvSpPr>
        <p:spPr>
          <a:xfrm>
            <a:off x="1" y="6334316"/>
            <a:ext cx="12192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8" name="Google Shape;258;p2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59" name="Google Shape;259;p22"/>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2"/>
          <p:cNvSpPr txBox="1"/>
          <p:nvPr>
            <p:ph type="title"/>
          </p:nvPr>
        </p:nvSpPr>
        <p:spPr>
          <a:xfrm>
            <a:off x="6730000" y="639097"/>
            <a:ext cx="4813072"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nl-NL" sz="8000">
                <a:solidFill>
                  <a:srgbClr val="262626"/>
                </a:solidFill>
              </a:rPr>
              <a:t>Casuïstiek</a:t>
            </a:r>
            <a:endParaRPr sz="8000">
              <a:solidFill>
                <a:srgbClr val="262626"/>
              </a:solidFill>
            </a:endParaRPr>
          </a:p>
        </p:txBody>
      </p:sp>
      <p:pic>
        <p:nvPicPr>
          <p:cNvPr descr="Palliatieve Zorg Westland | Persoonlijke zorg bij KHVDZ" id="261" name="Google Shape;261;p22"/>
          <p:cNvPicPr preferRelativeResize="0"/>
          <p:nvPr/>
        </p:nvPicPr>
        <p:blipFill rotWithShape="1">
          <a:blip r:embed="rId3">
            <a:alphaModFix/>
          </a:blip>
          <a:srcRect b="-2" l="2826" r="25036" t="0"/>
          <a:stretch/>
        </p:blipFill>
        <p:spPr>
          <a:xfrm>
            <a:off x="633999" y="640081"/>
            <a:ext cx="5462001" cy="5054156"/>
          </a:xfrm>
          <a:prstGeom prst="rect">
            <a:avLst/>
          </a:prstGeom>
          <a:noFill/>
          <a:ln>
            <a:noFill/>
          </a:ln>
        </p:spPr>
      </p:pic>
      <p:cxnSp>
        <p:nvCxnSpPr>
          <p:cNvPr id="262" name="Google Shape;262;p22"/>
          <p:cNvCxnSpPr/>
          <p:nvPr/>
        </p:nvCxnSpPr>
        <p:spPr>
          <a:xfrm>
            <a:off x="6805053" y="4343400"/>
            <a:ext cx="4389120" cy="0"/>
          </a:xfrm>
          <a:prstGeom prst="straightConnector1">
            <a:avLst/>
          </a:prstGeom>
          <a:noFill/>
          <a:ln cap="flat" cmpd="sng" w="9525">
            <a:solidFill>
              <a:schemeClr val="dk2">
                <a:alpha val="90196"/>
              </a:schemeClr>
            </a:solidFill>
            <a:prstDash val="solid"/>
            <a:round/>
            <a:headEnd len="sm" w="sm" type="none"/>
            <a:tailEnd len="sm" w="sm" type="none"/>
          </a:ln>
        </p:spPr>
      </p:cxnSp>
      <p:sp>
        <p:nvSpPr>
          <p:cNvPr id="263" name="Google Shape;263;p22"/>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2"/>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i="1" lang="nl-NL" sz="3600"/>
              <a:t>PaTz-groepen</a:t>
            </a:r>
            <a:endParaRPr i="1" sz="2800"/>
          </a:p>
        </p:txBody>
      </p:sp>
      <p:graphicFrame>
        <p:nvGraphicFramePr>
          <p:cNvPr id="271" name="Google Shape;271;p23"/>
          <p:cNvGraphicFramePr/>
          <p:nvPr/>
        </p:nvGraphicFramePr>
        <p:xfrm>
          <a:off x="7013050" y="1004081"/>
          <a:ext cx="3000000" cy="3000000"/>
        </p:xfrm>
        <a:graphic>
          <a:graphicData uri="http://schemas.openxmlformats.org/drawingml/2006/table">
            <a:tbl>
              <a:tblPr bandRow="1" firstRow="1">
                <a:noFill/>
                <a:tableStyleId>{CCF81F11-B11B-4C6F-B5D9-7BF13C9CE66F}</a:tableStyleId>
              </a:tblPr>
              <a:tblGrid>
                <a:gridCol w="2208475"/>
                <a:gridCol w="2208475"/>
              </a:tblGrid>
              <a:tr h="408500">
                <a:tc gridSpan="2">
                  <a:txBody>
                    <a:bodyPr/>
                    <a:lstStyle/>
                    <a:p>
                      <a:pPr indent="0" lvl="0" marL="0" marR="0" rtl="0" algn="ctr">
                        <a:spcBef>
                          <a:spcPts val="0"/>
                        </a:spcBef>
                        <a:spcAft>
                          <a:spcPts val="0"/>
                        </a:spcAft>
                        <a:buNone/>
                      </a:pPr>
                      <a:r>
                        <a:rPr lang="nl-NL" sz="1600" u="none" cap="none" strike="noStrike"/>
                        <a:t>Twaalf paTz-groepen regio Haaglanden </a:t>
                      </a:r>
                      <a:endParaRPr sz="1600" u="none" cap="none" strike="noStrike"/>
                    </a:p>
                  </a:txBody>
                  <a:tcPr marT="45725" marB="45725" marR="91450" marL="91450"/>
                </a:tc>
                <a:tc hMerge="1"/>
              </a:tr>
              <a:tr h="510625">
                <a:tc gridSpan="2">
                  <a:txBody>
                    <a:bodyPr/>
                    <a:lstStyle/>
                    <a:p>
                      <a:pPr indent="0" lvl="0" marL="0" marR="0" rtl="0" algn="l">
                        <a:lnSpc>
                          <a:spcPct val="100000"/>
                        </a:lnSpc>
                        <a:spcBef>
                          <a:spcPts val="0"/>
                        </a:spcBef>
                        <a:spcAft>
                          <a:spcPts val="0"/>
                        </a:spcAft>
                        <a:buClr>
                          <a:schemeClr val="dk1"/>
                        </a:buClr>
                        <a:buSzPts val="1200"/>
                        <a:buFont typeface="Calibri"/>
                        <a:buNone/>
                      </a:pPr>
                      <a:r>
                        <a:rPr lang="nl-NL" sz="1200" u="none" cap="none" strike="noStrike">
                          <a:solidFill>
                            <a:schemeClr val="dk1"/>
                          </a:solidFill>
                          <a:latin typeface="Calibri"/>
                          <a:ea typeface="Calibri"/>
                          <a:cs typeface="Calibri"/>
                          <a:sym typeface="Calibri"/>
                        </a:rPr>
                        <a:t>Den Haag </a:t>
                      </a:r>
                      <a:endParaRPr/>
                    </a:p>
                    <a:p>
                      <a:pPr indent="0" lvl="0" marL="0" marR="0" rtl="0" algn="l">
                        <a:spcBef>
                          <a:spcPts val="0"/>
                        </a:spcBef>
                        <a:spcAft>
                          <a:spcPts val="0"/>
                        </a:spcAft>
                        <a:buNone/>
                      </a:pPr>
                      <a:r>
                        <a:t/>
                      </a:r>
                      <a:endParaRPr sz="1200"/>
                    </a:p>
                  </a:txBody>
                  <a:tcPr marT="45725" marB="45725" marR="91450" marL="91450"/>
                </a:tc>
                <a:tc hMerge="1"/>
              </a:tr>
              <a:tr h="510625">
                <a:tc>
                  <a:txBody>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PaTz-groep Centrum</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Segbroek</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p>
                  </a:txBody>
                  <a:tcPr marT="45725" marB="45725" marR="91450" marL="91450"/>
                </a:tc>
              </a:tr>
              <a:tr h="510625">
                <a:tc>
                  <a:txBody>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PaTz-groep Laak</a:t>
                      </a:r>
                      <a:endParaRPr/>
                    </a:p>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Valkenbos </a:t>
                      </a:r>
                      <a:endParaRPr/>
                    </a:p>
                    <a:p>
                      <a:pPr indent="0" lvl="0" marL="0" marR="0" rtl="0" algn="l">
                        <a:spcBef>
                          <a:spcPts val="0"/>
                        </a:spcBef>
                        <a:spcAft>
                          <a:spcPts val="0"/>
                        </a:spcAft>
                        <a:buNone/>
                      </a:pPr>
                      <a:r>
                        <a:t/>
                      </a:r>
                      <a:endParaRPr sz="1200"/>
                    </a:p>
                  </a:txBody>
                  <a:tcPr marT="45725" marB="45725" marR="91450" marL="91450"/>
                </a:tc>
              </a:tr>
              <a:tr h="510625">
                <a:tc>
                  <a:txBody>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PaTz-groep Schilderswijk</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Ypenburg</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p>
                  </a:txBody>
                  <a:tcPr marT="45725" marB="45725" marR="91450" marL="91450"/>
                </a:tc>
              </a:tr>
              <a:tr h="328950">
                <a:tc gridSpan="2">
                  <a:txBody>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Wassenaar</a:t>
                      </a:r>
                      <a:endParaRPr sz="1200"/>
                    </a:p>
                  </a:txBody>
                  <a:tcPr marT="45725" marB="45725" marR="91450" marL="91450"/>
                </a:tc>
                <a:tc hMerge="1"/>
              </a:tr>
              <a:tr h="306375">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Wassenaar</a:t>
                      </a:r>
                      <a:endParaRPr/>
                    </a:p>
                  </a:txBody>
                  <a:tcPr marT="45725" marB="45725" marR="91450" marL="91450"/>
                </a:tc>
                <a:tc>
                  <a:txBody>
                    <a:bodyPr/>
                    <a:lstStyle/>
                    <a:p>
                      <a:pPr indent="0" lvl="0" marL="0" marR="0" rtl="0" algn="l">
                        <a:spcBef>
                          <a:spcPts val="0"/>
                        </a:spcBef>
                        <a:spcAft>
                          <a:spcPts val="0"/>
                        </a:spcAft>
                        <a:buNone/>
                      </a:pPr>
                      <a:r>
                        <a:t/>
                      </a:r>
                      <a:endParaRPr sz="1200"/>
                    </a:p>
                  </a:txBody>
                  <a:tcPr marT="45725" marB="45725" marR="91450" marL="91450"/>
                </a:tc>
              </a:tr>
              <a:tr h="306375">
                <a:tc gridSpan="2">
                  <a:txBody>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Leidschendam - Voorburg</a:t>
                      </a:r>
                      <a:endParaRPr sz="1200"/>
                    </a:p>
                  </a:txBody>
                  <a:tcPr marT="45725" marB="45725" marR="91450" marL="91450"/>
                </a:tc>
                <a:tc hMerge="1"/>
              </a:tr>
              <a:tr h="306375">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Leidschendam</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Voorburg</a:t>
                      </a:r>
                      <a:endParaRPr/>
                    </a:p>
                  </a:txBody>
                  <a:tcPr marT="45725" marB="45725" marR="91450" marL="91450"/>
                </a:tc>
              </a:tr>
              <a:tr h="306375">
                <a:tc gridSpan="2">
                  <a:txBody>
                    <a:bodyPr/>
                    <a:lstStyle/>
                    <a:p>
                      <a:pPr indent="0" lvl="0" marL="0" marR="0" rtl="0" algn="l">
                        <a:spcBef>
                          <a:spcPts val="0"/>
                        </a:spcBef>
                        <a:spcAft>
                          <a:spcPts val="0"/>
                        </a:spcAft>
                        <a:buNone/>
                      </a:pPr>
                      <a:r>
                        <a:rPr i="0" lang="nl-NL" sz="1200">
                          <a:solidFill>
                            <a:schemeClr val="dk1"/>
                          </a:solidFill>
                          <a:latin typeface="Calibri"/>
                          <a:ea typeface="Calibri"/>
                          <a:cs typeface="Calibri"/>
                          <a:sym typeface="Calibri"/>
                        </a:rPr>
                        <a:t>Zoetermeer</a:t>
                      </a:r>
                      <a:endParaRPr i="0" sz="1200"/>
                    </a:p>
                  </a:txBody>
                  <a:tcPr marT="45725" marB="45725" marR="91450" marL="91450"/>
                </a:tc>
                <a:tc hMerge="1"/>
              </a:tr>
              <a:tr h="306375">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Meerzicht</a:t>
                      </a:r>
                      <a:endParaRPr sz="1200">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Seghwaert</a:t>
                      </a:r>
                      <a:endParaRPr sz="1200">
                        <a:solidFill>
                          <a:schemeClr val="dk1"/>
                        </a:solidFill>
                        <a:latin typeface="Calibri"/>
                        <a:ea typeface="Calibri"/>
                        <a:cs typeface="Calibri"/>
                        <a:sym typeface="Calibri"/>
                      </a:endParaRPr>
                    </a:p>
                  </a:txBody>
                  <a:tcPr marT="45725" marB="45725" marR="91450" marL="91450"/>
                </a:tc>
              </a:tr>
              <a:tr h="306375">
                <a:tc>
                  <a:txBody>
                    <a:bodyPr/>
                    <a:lstStyle/>
                    <a:p>
                      <a:pPr indent="0" lvl="0" marL="0" marR="0" rtl="0" algn="l">
                        <a:lnSpc>
                          <a:spcPct val="10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PaTz-groep Rokkeveen	</a:t>
                      </a:r>
                      <a:endParaRPr/>
                    </a:p>
                  </a:txBody>
                  <a:tcPr marT="45725" marB="45725" marR="91450" marL="91450"/>
                </a:tc>
                <a:tc>
                  <a:txBody>
                    <a:bodyPr/>
                    <a:lstStyle/>
                    <a:p>
                      <a:pPr indent="0" lvl="0" marL="0" marR="0" rtl="0" algn="l">
                        <a:spcBef>
                          <a:spcPts val="0"/>
                        </a:spcBef>
                        <a:spcAft>
                          <a:spcPts val="0"/>
                        </a:spcAft>
                        <a:buNone/>
                      </a:pPr>
                      <a:r>
                        <a:t/>
                      </a:r>
                      <a:endParaRPr i="0" sz="1200"/>
                    </a:p>
                  </a:txBody>
                  <a:tcPr marT="45725" marB="45725" marR="91450" marL="91450"/>
                </a:tc>
              </a:tr>
            </a:tbl>
          </a:graphicData>
        </a:graphic>
      </p:graphicFrame>
      <p:sp>
        <p:nvSpPr>
          <p:cNvPr id="272" name="Google Shape;272;p23"/>
          <p:cNvSpPr txBox="1"/>
          <p:nvPr/>
        </p:nvSpPr>
        <p:spPr>
          <a:xfrm>
            <a:off x="553941" y="2159051"/>
            <a:ext cx="5648076"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nl-NL" sz="1800">
                <a:solidFill>
                  <a:schemeClr val="dk1"/>
                </a:solidFill>
                <a:latin typeface="Arial"/>
                <a:ea typeface="Arial"/>
                <a:cs typeface="Arial"/>
                <a:sym typeface="Arial"/>
              </a:rPr>
              <a:t>Samenwerking tussen huisarts, wijkverpleegkundige en palliatief consulent om de heer Jansen de best mogelijke zorg thuis te bieden.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nl-NL" sz="1800">
                <a:solidFill>
                  <a:schemeClr val="dk1"/>
                </a:solidFill>
                <a:latin typeface="Arial"/>
                <a:ea typeface="Arial"/>
                <a:cs typeface="Arial"/>
                <a:sym typeface="Arial"/>
              </a:rPr>
              <a:t>Medicatie evalueren 🡪 Eventueel onnodige medicatie te stoppen door de huisarts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23"/>
          <p:cNvSpPr txBox="1"/>
          <p:nvPr/>
        </p:nvSpPr>
        <p:spPr>
          <a:xfrm>
            <a:off x="512860" y="4190376"/>
            <a:ext cx="6094674" cy="27722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t/>
            </a:r>
            <a:endParaRPr sz="1800" u="sng">
              <a:solidFill>
                <a:srgbClr val="6A392F"/>
              </a:solidFill>
              <a:latin typeface="Arial"/>
              <a:ea typeface="Arial"/>
              <a:cs typeface="Arial"/>
              <a:sym typeface="Arial"/>
              <a:hlinkClick r:id="rId3">
                <a:extLst>
                  <a:ext uri="{A12FA001-AC4F-418D-AE19-62706E023703}">
                    <ahyp:hlinkClr val="tx"/>
                  </a:ext>
                </a:extLst>
              </a:hlinkClick>
            </a:endParaRPr>
          </a:p>
          <a:p>
            <a:pPr indent="0" lvl="0" marL="0" marR="0" rtl="0" algn="l">
              <a:lnSpc>
                <a:spcPct val="107000"/>
              </a:lnSpc>
              <a:spcBef>
                <a:spcPts val="800"/>
              </a:spcBef>
              <a:spcAft>
                <a:spcPts val="0"/>
              </a:spcAft>
              <a:buNone/>
            </a:pPr>
            <a:r>
              <a:rPr lang="nl-NL" sz="1800" u="sng">
                <a:solidFill>
                  <a:schemeClr val="dk1"/>
                </a:solidFill>
                <a:latin typeface="Arial"/>
                <a:ea typeface="Arial"/>
                <a:cs typeface="Arial"/>
                <a:sym typeface="Arial"/>
                <a:hlinkClick r:id="rId4">
                  <a:extLst>
                    <a:ext uri="{A12FA001-AC4F-418D-AE19-62706E023703}">
                      <ahyp:hlinkClr val="tx"/>
                    </a:ext>
                  </a:extLst>
                </a:hlinkClick>
              </a:rPr>
              <a:t>Filmpje paTz:</a:t>
            </a:r>
            <a:endParaRPr sz="1800" u="sng">
              <a:solidFill>
                <a:schemeClr val="dk1"/>
              </a:solidFill>
              <a:latin typeface="Arial"/>
              <a:ea typeface="Arial"/>
              <a:cs typeface="Arial"/>
              <a:sym typeface="Arial"/>
              <a:hlinkClick r:id="rId5">
                <a:extLst>
                  <a:ext uri="{A12FA001-AC4F-418D-AE19-62706E023703}">
                    <ahyp:hlinkClr val="tx"/>
                  </a:ext>
                </a:extLst>
              </a:hlinkClick>
            </a:endParaRPr>
          </a:p>
          <a:p>
            <a:pPr indent="0" lvl="0" marL="0" marR="0" rtl="0" algn="l">
              <a:lnSpc>
                <a:spcPct val="107000"/>
              </a:lnSpc>
              <a:spcBef>
                <a:spcPts val="800"/>
              </a:spcBef>
              <a:spcAft>
                <a:spcPts val="0"/>
              </a:spcAft>
              <a:buNone/>
            </a:pPr>
            <a:r>
              <a:rPr lang="nl-NL" sz="1800" u="sng">
                <a:solidFill>
                  <a:schemeClr val="accent2"/>
                </a:solidFill>
                <a:latin typeface="Arial"/>
                <a:ea typeface="Arial"/>
                <a:cs typeface="Arial"/>
                <a:sym typeface="Arial"/>
                <a:hlinkClick r:id="rId6">
                  <a:extLst>
                    <a:ext uri="{A12FA001-AC4F-418D-AE19-62706E023703}">
                      <ahyp:hlinkClr val="tx"/>
                    </a:ext>
                  </a:extLst>
                </a:hlinkClick>
              </a:rPr>
              <a:t>https://youtu.be/Ck0FO7Kog9g</a:t>
            </a:r>
            <a:endParaRPr sz="1800" u="sng">
              <a:solidFill>
                <a:schemeClr val="accent2"/>
              </a:solidFill>
              <a:latin typeface="Arial"/>
              <a:ea typeface="Arial"/>
              <a:cs typeface="Arial"/>
              <a:sym typeface="Arial"/>
            </a:endParaRPr>
          </a:p>
          <a:p>
            <a:pPr indent="0" lvl="0" marL="0" marR="0" rtl="0" algn="l">
              <a:lnSpc>
                <a:spcPct val="107000"/>
              </a:lnSpc>
              <a:spcBef>
                <a:spcPts val="800"/>
              </a:spcBef>
              <a:spcAft>
                <a:spcPts val="0"/>
              </a:spcAft>
              <a:buNone/>
            </a:pPr>
            <a:r>
              <a:t/>
            </a:r>
            <a:endParaRPr sz="18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lang="nl-NL" sz="1800">
                <a:solidFill>
                  <a:schemeClr val="dk1"/>
                </a:solidFill>
                <a:latin typeface="Arial"/>
                <a:ea typeface="Arial"/>
                <a:cs typeface="Arial"/>
                <a:sym typeface="Arial"/>
              </a:rPr>
              <a:t>Contact: </a:t>
            </a:r>
            <a:r>
              <a:rPr lang="nl-NL" sz="1800" u="sng">
                <a:solidFill>
                  <a:srgbClr val="467886"/>
                </a:solidFill>
                <a:latin typeface="Arial"/>
                <a:ea typeface="Arial"/>
                <a:cs typeface="Arial"/>
                <a:sym typeface="Arial"/>
                <a:hlinkClick r:id="rId7">
                  <a:extLst>
                    <a:ext uri="{A12FA001-AC4F-418D-AE19-62706E023703}">
                      <ahyp:hlinkClr val="tx"/>
                    </a:ext>
                  </a:extLst>
                </a:hlinkClick>
              </a:rPr>
              <a:t>sven.zeilstra@transmuralezorg.nl</a:t>
            </a:r>
            <a:endParaRPr sz="1800" u="sng">
              <a:solidFill>
                <a:srgbClr val="467886"/>
              </a:solidFill>
              <a:latin typeface="Arial"/>
              <a:ea typeface="Arial"/>
              <a:cs typeface="Arial"/>
              <a:sym typeface="Arial"/>
            </a:endParaRPr>
          </a:p>
          <a:p>
            <a:pPr indent="0" lvl="0" marL="0" marR="0" rtl="0" algn="l">
              <a:lnSpc>
                <a:spcPct val="107000"/>
              </a:lnSpc>
              <a:spcBef>
                <a:spcPts val="800"/>
              </a:spcBef>
              <a:spcAft>
                <a:spcPts val="0"/>
              </a:spcAft>
              <a:buNone/>
            </a:pPr>
            <a:r>
              <a:t/>
            </a:r>
            <a:endParaRPr sz="1800">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pic>
        <p:nvPicPr>
          <p:cNvPr descr="Afbeelding met overdekt, doos, vloer, meubels&#10;&#10;Automatisch gegenereerde beschrijving" id="279" name="Google Shape;279;p24"/>
          <p:cNvPicPr preferRelativeResize="0"/>
          <p:nvPr/>
        </p:nvPicPr>
        <p:blipFill rotWithShape="1">
          <a:blip r:embed="rId3">
            <a:alphaModFix/>
          </a:blip>
          <a:srcRect b="-1" l="20509" r="10082" t="0"/>
          <a:stretch/>
        </p:blipFill>
        <p:spPr>
          <a:xfrm>
            <a:off x="6613174" y="10"/>
            <a:ext cx="5578824" cy="6028246"/>
          </a:xfrm>
          <a:custGeom>
            <a:rect b="b" l="l" r="r" t="t"/>
            <a:pathLst>
              <a:path extrusionOk="0" h="6028256" w="5578824">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ln>
            <a:noFill/>
          </a:ln>
        </p:spPr>
      </p:pic>
      <p:sp>
        <p:nvSpPr>
          <p:cNvPr id="280" name="Google Shape;280;p24"/>
          <p:cNvSpPr txBox="1"/>
          <p:nvPr>
            <p:ph type="title"/>
          </p:nvPr>
        </p:nvSpPr>
        <p:spPr>
          <a:xfrm>
            <a:off x="1159042" y="172452"/>
            <a:ext cx="5334000" cy="1524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br>
              <a:rPr i="1" lang="nl-NL" sz="3600"/>
            </a:br>
            <a:r>
              <a:rPr i="1" lang="nl-NL" sz="3600"/>
              <a:t>Palliatieve Kit </a:t>
            </a:r>
            <a:endParaRPr sz="3600"/>
          </a:p>
        </p:txBody>
      </p:sp>
      <p:sp>
        <p:nvSpPr>
          <p:cNvPr id="281" name="Google Shape;281;p24"/>
          <p:cNvSpPr txBox="1"/>
          <p:nvPr>
            <p:ph idx="1" type="body"/>
          </p:nvPr>
        </p:nvSpPr>
        <p:spPr>
          <a:xfrm>
            <a:off x="762000" y="2286000"/>
            <a:ext cx="5334000" cy="3810001"/>
          </a:xfrm>
          <a:prstGeom prst="rect">
            <a:avLst/>
          </a:prstGeom>
          <a:noFill/>
          <a:ln>
            <a:noFill/>
          </a:ln>
        </p:spPr>
        <p:txBody>
          <a:bodyPr anchorCtr="0" anchor="t" bIns="45700" lIns="0" spcFirstLastPara="1" rIns="0" wrap="square" tIns="45700">
            <a:normAutofit/>
          </a:bodyPr>
          <a:lstStyle/>
          <a:p>
            <a:pPr indent="-107950" lvl="0" marL="91440" rtl="0" algn="l">
              <a:lnSpc>
                <a:spcPct val="115000"/>
              </a:lnSpc>
              <a:spcBef>
                <a:spcPts val="0"/>
              </a:spcBef>
              <a:spcAft>
                <a:spcPts val="0"/>
              </a:spcAft>
              <a:buSzPts val="1700"/>
              <a:buChar char=" "/>
            </a:pPr>
            <a:r>
              <a:rPr lang="nl-NL" sz="1700">
                <a:latin typeface="Arial"/>
                <a:ea typeface="Arial"/>
                <a:cs typeface="Arial"/>
                <a:sym typeface="Arial"/>
              </a:rPr>
              <a:t>Palliatieve Kit inzetten om de symptomen van de heer Jansen te verlichten</a:t>
            </a:r>
            <a:endParaRPr/>
          </a:p>
          <a:p>
            <a:pPr indent="-107950" lvl="0" marL="91440" rtl="0" algn="l">
              <a:lnSpc>
                <a:spcPct val="115000"/>
              </a:lnSpc>
              <a:spcBef>
                <a:spcPts val="2000"/>
              </a:spcBef>
              <a:spcAft>
                <a:spcPts val="0"/>
              </a:spcAft>
              <a:buSzPts val="1700"/>
              <a:buChar char=" "/>
            </a:pPr>
            <a:r>
              <a:rPr lang="nl-NL" sz="1700">
                <a:latin typeface="Arial"/>
                <a:ea typeface="Arial"/>
                <a:cs typeface="Arial"/>
                <a:sym typeface="Arial"/>
              </a:rPr>
              <a:t>Bevat alle hulpmiddelen en medicijnen voor een effectieve zorg in de laatste levensfase</a:t>
            </a:r>
            <a:endParaRPr/>
          </a:p>
          <a:p>
            <a:pPr indent="-107950" lvl="0" marL="91440" rtl="0" algn="l">
              <a:lnSpc>
                <a:spcPct val="115000"/>
              </a:lnSpc>
              <a:spcBef>
                <a:spcPts val="2000"/>
              </a:spcBef>
              <a:spcAft>
                <a:spcPts val="0"/>
              </a:spcAft>
              <a:buSzPts val="1700"/>
              <a:buChar char=" "/>
            </a:pPr>
            <a:r>
              <a:rPr lang="nl-NL" sz="1700">
                <a:latin typeface="Arial"/>
                <a:ea typeface="Arial"/>
                <a:cs typeface="Arial"/>
                <a:sym typeface="Arial"/>
              </a:rPr>
              <a:t>De huisarts vraagt de palliatieve kit aan bij apotheek </a:t>
            </a:r>
            <a:endParaRPr sz="1700">
              <a:latin typeface="Arial"/>
              <a:ea typeface="Arial"/>
              <a:cs typeface="Arial"/>
              <a:sym typeface="Arial"/>
            </a:endParaRPr>
          </a:p>
          <a:p>
            <a:pPr indent="0" lvl="1" marL="457200" rtl="0" algn="l">
              <a:lnSpc>
                <a:spcPct val="115000"/>
              </a:lnSpc>
              <a:spcBef>
                <a:spcPts val="1000"/>
              </a:spcBef>
              <a:spcAft>
                <a:spcPts val="0"/>
              </a:spcAft>
              <a:buSzPts val="1700"/>
              <a:buNone/>
            </a:pPr>
            <a:r>
              <a:rPr lang="nl-NL" sz="1700">
                <a:latin typeface="Arial"/>
                <a:ea typeface="Arial"/>
                <a:cs typeface="Arial"/>
                <a:sym typeface="Arial"/>
              </a:rPr>
              <a:t> - Apotheek is te vinden op Vereniging transmurale zorg</a:t>
            </a:r>
            <a:endParaRPr/>
          </a:p>
          <a:p>
            <a:pPr indent="-107950" lvl="0" marL="91440" rtl="0" algn="l">
              <a:lnSpc>
                <a:spcPct val="115000"/>
              </a:lnSpc>
              <a:spcBef>
                <a:spcPts val="2000"/>
              </a:spcBef>
              <a:spcAft>
                <a:spcPts val="0"/>
              </a:spcAft>
              <a:buSzPts val="1700"/>
              <a:buChar char=" "/>
            </a:pPr>
            <a:r>
              <a:rPr lang="nl-NL" sz="1700">
                <a:latin typeface="Arial"/>
                <a:ea typeface="Arial"/>
                <a:cs typeface="Arial"/>
                <a:sym typeface="Arial"/>
              </a:rPr>
              <a:t>Informatiegids  🡪 Informatie over alles in de palliatieve fase (voor patiënt en naasten)</a:t>
            </a:r>
            <a:endParaRPr/>
          </a:p>
          <a:p>
            <a:pPr indent="0" lvl="0" marL="91440" rtl="0" algn="l">
              <a:lnSpc>
                <a:spcPct val="115000"/>
              </a:lnSpc>
              <a:spcBef>
                <a:spcPts val="2000"/>
              </a:spcBef>
              <a:spcAft>
                <a:spcPts val="0"/>
              </a:spcAft>
              <a:buSzPts val="1700"/>
              <a:buNone/>
            </a:pPr>
            <a:r>
              <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aphicFrame>
        <p:nvGraphicFramePr>
          <p:cNvPr id="287" name="Google Shape;287;p25"/>
          <p:cNvGraphicFramePr/>
          <p:nvPr/>
        </p:nvGraphicFramePr>
        <p:xfrm>
          <a:off x="1643092" y="312820"/>
          <a:ext cx="3000000" cy="3000000"/>
        </p:xfrm>
        <a:graphic>
          <a:graphicData uri="http://schemas.openxmlformats.org/drawingml/2006/table">
            <a:tbl>
              <a:tblPr bandRow="1" firstRow="1">
                <a:noFill/>
                <a:tableStyleId>{CCF81F11-B11B-4C6F-B5D9-7BF13C9CE66F}</a:tableStyleId>
              </a:tblPr>
              <a:tblGrid>
                <a:gridCol w="2355425"/>
                <a:gridCol w="1740550"/>
              </a:tblGrid>
              <a:tr h="326650">
                <a:tc>
                  <a:txBody>
                    <a:bodyPr/>
                    <a:lstStyle/>
                    <a:p>
                      <a:pPr indent="0" lvl="0" marL="0" marR="0" rtl="0" algn="l">
                        <a:spcBef>
                          <a:spcPts val="0"/>
                        </a:spcBef>
                        <a:spcAft>
                          <a:spcPts val="0"/>
                        </a:spcAft>
                        <a:buNone/>
                      </a:pPr>
                      <a:r>
                        <a:rPr lang="nl-NL" sz="1400"/>
                        <a:t>Hulpmiddelen </a:t>
                      </a:r>
                      <a:endParaRPr sz="1400"/>
                    </a:p>
                  </a:txBody>
                  <a:tcPr marT="45725" marB="45725" marR="91450" marL="91450"/>
                </a:tc>
                <a:tc>
                  <a:txBody>
                    <a:bodyPr/>
                    <a:lstStyle/>
                    <a:p>
                      <a:pPr indent="0" lvl="0" marL="0" marR="0" rtl="0" algn="l">
                        <a:spcBef>
                          <a:spcPts val="0"/>
                        </a:spcBef>
                        <a:spcAft>
                          <a:spcPts val="0"/>
                        </a:spcAft>
                        <a:buNone/>
                      </a:pPr>
                      <a:r>
                        <a:rPr lang="nl-NL" sz="1400"/>
                        <a:t>Aantal stuks</a:t>
                      </a:r>
                      <a:endParaRPr sz="1400"/>
                    </a:p>
                  </a:txBody>
                  <a:tcPr marT="45725" marB="45725" marR="91450" marL="91450"/>
                </a:tc>
              </a:tr>
              <a:tr h="326650">
                <a:tc>
                  <a:txBody>
                    <a:bodyPr/>
                    <a:lstStyle/>
                    <a:p>
                      <a:pPr indent="0" lvl="0" marL="0" marR="0" rtl="0" algn="l">
                        <a:spcBef>
                          <a:spcPts val="0"/>
                        </a:spcBef>
                        <a:spcAft>
                          <a:spcPts val="0"/>
                        </a:spcAft>
                        <a:buNone/>
                      </a:pPr>
                      <a:r>
                        <a:rPr lang="nl-NL" sz="1400"/>
                        <a:t>Urinezak 2 liter</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326650">
                <a:tc>
                  <a:txBody>
                    <a:bodyPr/>
                    <a:lstStyle/>
                    <a:p>
                      <a:pPr indent="0" lvl="0" marL="0" marR="0" rtl="0" algn="l">
                        <a:spcBef>
                          <a:spcPts val="0"/>
                        </a:spcBef>
                        <a:spcAft>
                          <a:spcPts val="0"/>
                        </a:spcAft>
                        <a:buNone/>
                      </a:pPr>
                      <a:r>
                        <a:rPr lang="nl-NL" sz="1400"/>
                        <a:t>Instillagel 6 ml</a:t>
                      </a:r>
                      <a:endParaRPr sz="1400"/>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r h="326650">
                <a:tc>
                  <a:txBody>
                    <a:bodyPr/>
                    <a:lstStyle/>
                    <a:p>
                      <a:pPr indent="0" lvl="0" marL="0" marR="0" rtl="0" algn="l">
                        <a:spcBef>
                          <a:spcPts val="0"/>
                        </a:spcBef>
                        <a:spcAft>
                          <a:spcPts val="0"/>
                        </a:spcAft>
                        <a:buNone/>
                      </a:pPr>
                      <a:r>
                        <a:rPr lang="nl-NL" sz="1400"/>
                        <a:t>Catheterset</a:t>
                      </a:r>
                      <a:endParaRPr sz="1400"/>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r h="326650">
                <a:tc>
                  <a:txBody>
                    <a:bodyPr/>
                    <a:lstStyle/>
                    <a:p>
                      <a:pPr indent="0" lvl="0" marL="0" marR="0" rtl="0" algn="l">
                        <a:spcBef>
                          <a:spcPts val="0"/>
                        </a:spcBef>
                        <a:spcAft>
                          <a:spcPts val="0"/>
                        </a:spcAft>
                        <a:buNone/>
                      </a:pPr>
                      <a:r>
                        <a:rPr lang="nl-NL" sz="1400"/>
                        <a:t>Catheter C14 en C16</a:t>
                      </a:r>
                      <a:endParaRPr sz="1400"/>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r h="326650">
                <a:tc>
                  <a:txBody>
                    <a:bodyPr/>
                    <a:lstStyle/>
                    <a:p>
                      <a:pPr indent="0" lvl="0" marL="0" marR="0" rtl="0" algn="l">
                        <a:spcBef>
                          <a:spcPts val="0"/>
                        </a:spcBef>
                        <a:spcAft>
                          <a:spcPts val="0"/>
                        </a:spcAft>
                        <a:buNone/>
                      </a:pPr>
                      <a:r>
                        <a:rPr lang="nl-NL" sz="1400"/>
                        <a:t>Bedhanger</a:t>
                      </a:r>
                      <a:endParaRPr sz="1400"/>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r h="326650">
                <a:tc>
                  <a:txBody>
                    <a:bodyPr/>
                    <a:lstStyle/>
                    <a:p>
                      <a:pPr indent="0" lvl="0" marL="0" marR="0" rtl="0" algn="l">
                        <a:spcBef>
                          <a:spcPts val="0"/>
                        </a:spcBef>
                        <a:spcAft>
                          <a:spcPts val="0"/>
                        </a:spcAft>
                        <a:buNone/>
                      </a:pPr>
                      <a:r>
                        <a:rPr lang="nl-NL" sz="1400"/>
                        <a:t>Incontinentiematje 60x90</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326650">
                <a:tc>
                  <a:txBody>
                    <a:bodyPr/>
                    <a:lstStyle/>
                    <a:p>
                      <a:pPr indent="0" lvl="0" marL="0" marR="0" rtl="0" algn="l">
                        <a:spcBef>
                          <a:spcPts val="0"/>
                        </a:spcBef>
                        <a:spcAft>
                          <a:spcPts val="0"/>
                        </a:spcAft>
                        <a:buNone/>
                      </a:pPr>
                      <a:r>
                        <a:rPr lang="nl-NL" sz="1400"/>
                        <a:t>Spuit 1, 2 en 3 ml</a:t>
                      </a:r>
                      <a:endParaRPr sz="1400"/>
                    </a:p>
                  </a:txBody>
                  <a:tcPr marT="45725" marB="45725" marR="91450" marL="91450"/>
                </a:tc>
                <a:tc>
                  <a:txBody>
                    <a:bodyPr/>
                    <a:lstStyle/>
                    <a:p>
                      <a:pPr indent="0" lvl="0" marL="0" marR="0" rtl="0" algn="l">
                        <a:spcBef>
                          <a:spcPts val="0"/>
                        </a:spcBef>
                        <a:spcAft>
                          <a:spcPts val="0"/>
                        </a:spcAft>
                        <a:buNone/>
                      </a:pPr>
                      <a:r>
                        <a:rPr lang="nl-NL" sz="1400"/>
                        <a:t>15 (per ml 5)</a:t>
                      </a:r>
                      <a:endParaRPr sz="1400"/>
                    </a:p>
                  </a:txBody>
                  <a:tcPr marT="45725" marB="45725" marR="91450" marL="91450"/>
                </a:tc>
              </a:tr>
              <a:tr h="326650">
                <a:tc>
                  <a:txBody>
                    <a:bodyPr/>
                    <a:lstStyle/>
                    <a:p>
                      <a:pPr indent="0" lvl="0" marL="0" marR="0" rtl="0" algn="l">
                        <a:spcBef>
                          <a:spcPts val="0"/>
                        </a:spcBef>
                        <a:spcAft>
                          <a:spcPts val="0"/>
                        </a:spcAft>
                        <a:buNone/>
                      </a:pPr>
                      <a:r>
                        <a:rPr lang="nl-NL" sz="1400"/>
                        <a:t>Opzuignaald roze</a:t>
                      </a:r>
                      <a:endParaRPr sz="1400"/>
                    </a:p>
                  </a:txBody>
                  <a:tcPr marT="45725" marB="45725" marR="91450" marL="91450"/>
                </a:tc>
                <a:tc>
                  <a:txBody>
                    <a:bodyPr/>
                    <a:lstStyle/>
                    <a:p>
                      <a:pPr indent="0" lvl="0" marL="0" marR="0" rtl="0" algn="l">
                        <a:spcBef>
                          <a:spcPts val="0"/>
                        </a:spcBef>
                        <a:spcAft>
                          <a:spcPts val="0"/>
                        </a:spcAft>
                        <a:buNone/>
                      </a:pPr>
                      <a:r>
                        <a:rPr lang="nl-NL" sz="1400"/>
                        <a:t>15</a:t>
                      </a:r>
                      <a:endParaRPr sz="1400"/>
                    </a:p>
                  </a:txBody>
                  <a:tcPr marT="45725" marB="45725" marR="91450" marL="91450"/>
                </a:tc>
              </a:tr>
              <a:tr h="326650">
                <a:tc>
                  <a:txBody>
                    <a:bodyPr/>
                    <a:lstStyle/>
                    <a:p>
                      <a:pPr indent="0" lvl="0" marL="0" marR="0" rtl="0" algn="l">
                        <a:spcBef>
                          <a:spcPts val="0"/>
                        </a:spcBef>
                        <a:spcAft>
                          <a:spcPts val="0"/>
                        </a:spcAft>
                        <a:buNone/>
                      </a:pPr>
                      <a:r>
                        <a:rPr lang="nl-NL" sz="1400"/>
                        <a:t>Subcutane naald</a:t>
                      </a:r>
                      <a:endParaRPr sz="1400"/>
                    </a:p>
                  </a:txBody>
                  <a:tcPr marT="45725" marB="45725" marR="91450" marL="91450"/>
                </a:tc>
                <a:tc>
                  <a:txBody>
                    <a:bodyPr/>
                    <a:lstStyle/>
                    <a:p>
                      <a:pPr indent="0" lvl="0" marL="0" marR="0" rtl="0" algn="l">
                        <a:spcBef>
                          <a:spcPts val="0"/>
                        </a:spcBef>
                        <a:spcAft>
                          <a:spcPts val="0"/>
                        </a:spcAft>
                        <a:buNone/>
                      </a:pPr>
                      <a:r>
                        <a:rPr lang="nl-NL" sz="1400"/>
                        <a:t>15</a:t>
                      </a:r>
                      <a:endParaRPr sz="1400"/>
                    </a:p>
                  </a:txBody>
                  <a:tcPr marT="45725" marB="45725" marR="91450" marL="91450"/>
                </a:tc>
              </a:tr>
              <a:tr h="326650">
                <a:tc>
                  <a:txBody>
                    <a:bodyPr/>
                    <a:lstStyle/>
                    <a:p>
                      <a:pPr indent="0" lvl="0" marL="0" marR="0" rtl="0" algn="l">
                        <a:spcBef>
                          <a:spcPts val="0"/>
                        </a:spcBef>
                        <a:spcAft>
                          <a:spcPts val="0"/>
                        </a:spcAft>
                        <a:buNone/>
                      </a:pPr>
                      <a:r>
                        <a:rPr lang="nl-NL" sz="1400"/>
                        <a:t>Insuflon/bd saf intima</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326650">
                <a:tc>
                  <a:txBody>
                    <a:bodyPr/>
                    <a:lstStyle/>
                    <a:p>
                      <a:pPr indent="0" lvl="0" marL="0" marR="0" rtl="0" algn="l">
                        <a:spcBef>
                          <a:spcPts val="0"/>
                        </a:spcBef>
                        <a:spcAft>
                          <a:spcPts val="0"/>
                        </a:spcAft>
                        <a:buNone/>
                      </a:pPr>
                      <a:r>
                        <a:rPr lang="nl-NL" sz="1400"/>
                        <a:t>Tegaderm IV pleisters</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326650">
                <a:tc>
                  <a:txBody>
                    <a:bodyPr/>
                    <a:lstStyle/>
                    <a:p>
                      <a:pPr indent="0" lvl="0" marL="0" marR="0" rtl="0" algn="l">
                        <a:lnSpc>
                          <a:spcPct val="100000"/>
                        </a:lnSpc>
                        <a:spcBef>
                          <a:spcPts val="0"/>
                        </a:spcBef>
                        <a:spcAft>
                          <a:spcPts val="0"/>
                        </a:spcAft>
                        <a:buClr>
                          <a:schemeClr val="dk1"/>
                        </a:buClr>
                        <a:buSzPts val="1400"/>
                        <a:buFont typeface="Calibri"/>
                        <a:buNone/>
                      </a:pPr>
                      <a:r>
                        <a:rPr lang="nl-NL" sz="1400">
                          <a:solidFill>
                            <a:schemeClr val="dk1"/>
                          </a:solidFill>
                          <a:latin typeface="Calibri"/>
                          <a:ea typeface="Calibri"/>
                          <a:cs typeface="Calibri"/>
                          <a:sym typeface="Calibri"/>
                        </a:rPr>
                        <a:t>Dentaswab (mondswab)  </a:t>
                      </a:r>
                      <a:endParaRPr/>
                    </a:p>
                  </a:txBody>
                  <a:tcPr marT="45725" marB="45725" marR="91450" marL="91450"/>
                </a:tc>
                <a:tc>
                  <a:txBody>
                    <a:bodyPr/>
                    <a:lstStyle/>
                    <a:p>
                      <a:pPr indent="0" lvl="0" marL="0" marR="0" rtl="0" algn="l">
                        <a:spcBef>
                          <a:spcPts val="0"/>
                        </a:spcBef>
                        <a:spcAft>
                          <a:spcPts val="0"/>
                        </a:spcAft>
                        <a:buNone/>
                      </a:pPr>
                      <a:r>
                        <a:rPr lang="nl-NL" sz="1400"/>
                        <a:t>10</a:t>
                      </a:r>
                      <a:endParaRPr sz="1400"/>
                    </a:p>
                  </a:txBody>
                  <a:tcPr marT="45725" marB="45725" marR="91450" marL="91450"/>
                </a:tc>
              </a:tr>
            </a:tbl>
          </a:graphicData>
        </a:graphic>
      </p:graphicFrame>
      <p:graphicFrame>
        <p:nvGraphicFramePr>
          <p:cNvPr id="288" name="Google Shape;288;p25"/>
          <p:cNvGraphicFramePr/>
          <p:nvPr/>
        </p:nvGraphicFramePr>
        <p:xfrm>
          <a:off x="6096000" y="312820"/>
          <a:ext cx="3000000" cy="3000000"/>
        </p:xfrm>
        <a:graphic>
          <a:graphicData uri="http://schemas.openxmlformats.org/drawingml/2006/table">
            <a:tbl>
              <a:tblPr bandRow="1" firstRow="1">
                <a:noFill/>
                <a:tableStyleId>{CCF81F11-B11B-4C6F-B5D9-7BF13C9CE66F}</a:tableStyleId>
              </a:tblPr>
              <a:tblGrid>
                <a:gridCol w="3228475"/>
                <a:gridCol w="1383625"/>
              </a:tblGrid>
              <a:tr h="344975">
                <a:tc>
                  <a:txBody>
                    <a:bodyPr/>
                    <a:lstStyle/>
                    <a:p>
                      <a:pPr indent="0" lvl="0" marL="0" marR="0" rtl="0" algn="l">
                        <a:spcBef>
                          <a:spcPts val="0"/>
                        </a:spcBef>
                        <a:spcAft>
                          <a:spcPts val="0"/>
                        </a:spcAft>
                        <a:buNone/>
                      </a:pPr>
                      <a:r>
                        <a:rPr lang="nl-NL" sz="1400"/>
                        <a:t>Medicijnen </a:t>
                      </a:r>
                      <a:endParaRPr sz="1400"/>
                    </a:p>
                  </a:txBody>
                  <a:tcPr marT="45725" marB="45725" marR="91450" marL="91450"/>
                </a:tc>
                <a:tc>
                  <a:txBody>
                    <a:bodyPr/>
                    <a:lstStyle/>
                    <a:p>
                      <a:pPr indent="0" lvl="0" marL="0" marR="0" rtl="0" algn="l">
                        <a:spcBef>
                          <a:spcPts val="0"/>
                        </a:spcBef>
                        <a:spcAft>
                          <a:spcPts val="0"/>
                        </a:spcAft>
                        <a:buNone/>
                      </a:pPr>
                      <a:r>
                        <a:rPr lang="nl-NL" sz="1400"/>
                        <a:t>Aantal stuks</a:t>
                      </a:r>
                      <a:endParaRPr sz="1400"/>
                    </a:p>
                  </a:txBody>
                  <a:tcPr marT="45725" marB="45725" marR="91450" marL="91450"/>
                </a:tc>
              </a:tr>
              <a:tr h="421075">
                <a:tc>
                  <a:txBody>
                    <a:bodyPr/>
                    <a:lstStyle/>
                    <a:p>
                      <a:pPr indent="0" lvl="0" marL="0" marR="0" rtl="0" algn="l">
                        <a:spcBef>
                          <a:spcPts val="0"/>
                        </a:spcBef>
                        <a:spcAft>
                          <a:spcPts val="0"/>
                        </a:spcAft>
                        <a:buNone/>
                      </a:pPr>
                      <a:r>
                        <a:rPr lang="nl-NL" sz="1400"/>
                        <a:t>Midazolam ampul 15 mg = 3 ml</a:t>
                      </a:r>
                      <a:endParaRPr sz="1400"/>
                    </a:p>
                  </a:txBody>
                  <a:tcPr marT="45725" marB="45725" marR="91450" marL="91450"/>
                </a:tc>
                <a:tc>
                  <a:txBody>
                    <a:bodyPr/>
                    <a:lstStyle/>
                    <a:p>
                      <a:pPr indent="0" lvl="0" marL="0" marR="0" rtl="0" algn="l">
                        <a:spcBef>
                          <a:spcPts val="0"/>
                        </a:spcBef>
                        <a:spcAft>
                          <a:spcPts val="0"/>
                        </a:spcAft>
                        <a:buNone/>
                      </a:pPr>
                      <a:r>
                        <a:rPr lang="nl-NL" sz="1400"/>
                        <a:t>5</a:t>
                      </a:r>
                      <a:endParaRPr sz="1400"/>
                    </a:p>
                  </a:txBody>
                  <a:tcPr marT="45725" marB="45725" marR="91450" marL="91450"/>
                </a:tc>
              </a:tr>
              <a:tr h="335125">
                <a:tc>
                  <a:txBody>
                    <a:bodyPr/>
                    <a:lstStyle/>
                    <a:p>
                      <a:pPr indent="0" lvl="0" marL="0" marR="0" rtl="0" algn="l">
                        <a:spcBef>
                          <a:spcPts val="0"/>
                        </a:spcBef>
                        <a:spcAft>
                          <a:spcPts val="0"/>
                        </a:spcAft>
                        <a:buNone/>
                      </a:pPr>
                      <a:r>
                        <a:rPr lang="nl-NL" sz="1400"/>
                        <a:t>Morfine HCL ampul 10 mg = 1 ml</a:t>
                      </a:r>
                      <a:endParaRPr sz="1400"/>
                    </a:p>
                  </a:txBody>
                  <a:tcPr marT="45725" marB="45725" marR="91450" marL="91450"/>
                </a:tc>
                <a:tc>
                  <a:txBody>
                    <a:bodyPr/>
                    <a:lstStyle/>
                    <a:p>
                      <a:pPr indent="0" lvl="0" marL="0" marR="0" rtl="0" algn="l">
                        <a:spcBef>
                          <a:spcPts val="0"/>
                        </a:spcBef>
                        <a:spcAft>
                          <a:spcPts val="0"/>
                        </a:spcAft>
                        <a:buNone/>
                      </a:pPr>
                      <a:r>
                        <a:rPr lang="nl-NL" sz="1400"/>
                        <a:t>5</a:t>
                      </a:r>
                      <a:endParaRPr sz="1400"/>
                    </a:p>
                  </a:txBody>
                  <a:tcPr marT="45725" marB="45725" marR="91450" marL="91450"/>
                </a:tc>
              </a:tr>
              <a:tr h="344975">
                <a:tc>
                  <a:txBody>
                    <a:bodyPr/>
                    <a:lstStyle/>
                    <a:p>
                      <a:pPr indent="0" lvl="0" marL="0" marR="0" rtl="0" algn="l">
                        <a:spcBef>
                          <a:spcPts val="0"/>
                        </a:spcBef>
                        <a:spcAft>
                          <a:spcPts val="0"/>
                        </a:spcAft>
                        <a:buNone/>
                      </a:pPr>
                      <a:r>
                        <a:rPr lang="nl-NL" sz="1400"/>
                        <a:t>Nozinan ampul 25 mg = 1 ml</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344975">
                <a:tc>
                  <a:txBody>
                    <a:bodyPr/>
                    <a:lstStyle/>
                    <a:p>
                      <a:pPr indent="0" lvl="0" marL="0" marR="0" rtl="0" algn="l">
                        <a:spcBef>
                          <a:spcPts val="0"/>
                        </a:spcBef>
                        <a:spcAft>
                          <a:spcPts val="0"/>
                        </a:spcAft>
                        <a:buNone/>
                      </a:pPr>
                      <a:r>
                        <a:rPr lang="nl-NL" sz="1400"/>
                        <a:t>Haldol ampul 5 mg = 1 ml</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402500">
                <a:tc>
                  <a:txBody>
                    <a:bodyPr/>
                    <a:lstStyle/>
                    <a:p>
                      <a:pPr indent="0" lvl="0" marL="0" marR="0" rtl="0" algn="l">
                        <a:spcBef>
                          <a:spcPts val="0"/>
                        </a:spcBef>
                        <a:spcAft>
                          <a:spcPts val="0"/>
                        </a:spcAft>
                        <a:buNone/>
                      </a:pPr>
                      <a:r>
                        <a:rPr lang="nl-NL" sz="1400"/>
                        <a:t>Haldol druppels 2 mg/ml 30 ml</a:t>
                      </a:r>
                      <a:endParaRPr sz="1400"/>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r h="407350">
                <a:tc>
                  <a:txBody>
                    <a:bodyPr/>
                    <a:lstStyle/>
                    <a:p>
                      <a:pPr indent="0" lvl="0" marL="0" marR="0" rtl="0" algn="l">
                        <a:spcBef>
                          <a:spcPts val="0"/>
                        </a:spcBef>
                        <a:spcAft>
                          <a:spcPts val="0"/>
                        </a:spcAft>
                        <a:buNone/>
                      </a:pPr>
                      <a:r>
                        <a:rPr lang="nl-NL" sz="1400"/>
                        <a:t>Instanyl neusspray 50 µg/dosis</a:t>
                      </a:r>
                      <a:endParaRPr sz="1400"/>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r h="344975">
                <a:tc>
                  <a:txBody>
                    <a:bodyPr/>
                    <a:lstStyle/>
                    <a:p>
                      <a:pPr indent="0" lvl="0" marL="0" marR="0" rtl="0" algn="l">
                        <a:spcBef>
                          <a:spcPts val="0"/>
                        </a:spcBef>
                        <a:spcAft>
                          <a:spcPts val="0"/>
                        </a:spcAft>
                        <a:buNone/>
                      </a:pPr>
                      <a:r>
                        <a:rPr lang="nl-NL" sz="1400"/>
                        <a:t>Scopoderm pleister 1,5 mg</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365625">
                <a:tc>
                  <a:txBody>
                    <a:bodyPr/>
                    <a:lstStyle/>
                    <a:p>
                      <a:pPr indent="0" lvl="0" marL="0" marR="0" rtl="0" algn="l">
                        <a:spcBef>
                          <a:spcPts val="0"/>
                        </a:spcBef>
                        <a:spcAft>
                          <a:spcPts val="0"/>
                        </a:spcAft>
                        <a:buNone/>
                      </a:pPr>
                      <a:r>
                        <a:rPr lang="nl-NL" sz="1400"/>
                        <a:t>Midazolam neusspray 2,5 mg/dosis</a:t>
                      </a:r>
                      <a:endParaRPr sz="1400"/>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r h="344975">
                <a:tc>
                  <a:txBody>
                    <a:bodyPr/>
                    <a:lstStyle/>
                    <a:p>
                      <a:pPr indent="0" lvl="0" marL="0" marR="0" rtl="0" algn="l">
                        <a:spcBef>
                          <a:spcPts val="0"/>
                        </a:spcBef>
                        <a:spcAft>
                          <a:spcPts val="0"/>
                        </a:spcAft>
                        <a:buNone/>
                      </a:pPr>
                      <a:r>
                        <a:rPr lang="nl-NL" sz="1400"/>
                        <a:t>Forlax sachets 10 g</a:t>
                      </a:r>
                      <a:endParaRPr sz="1400"/>
                    </a:p>
                  </a:txBody>
                  <a:tcPr marT="45725" marB="45725" marR="91450" marL="91450"/>
                </a:tc>
                <a:tc>
                  <a:txBody>
                    <a:bodyPr/>
                    <a:lstStyle/>
                    <a:p>
                      <a:pPr indent="0" lvl="0" marL="0" marR="0" rtl="0" algn="l">
                        <a:spcBef>
                          <a:spcPts val="0"/>
                        </a:spcBef>
                        <a:spcAft>
                          <a:spcPts val="0"/>
                        </a:spcAft>
                        <a:buNone/>
                      </a:pPr>
                      <a:r>
                        <a:rPr lang="nl-NL" sz="1400"/>
                        <a:t>6</a:t>
                      </a:r>
                      <a:endParaRPr sz="1400"/>
                    </a:p>
                  </a:txBody>
                  <a:tcPr marT="45725" marB="45725" marR="91450" marL="91450"/>
                </a:tc>
              </a:tr>
              <a:tr h="344975">
                <a:tc>
                  <a:txBody>
                    <a:bodyPr/>
                    <a:lstStyle/>
                    <a:p>
                      <a:pPr indent="0" lvl="0" marL="0" marR="0" rtl="0" algn="l">
                        <a:spcBef>
                          <a:spcPts val="0"/>
                        </a:spcBef>
                        <a:spcAft>
                          <a:spcPts val="0"/>
                        </a:spcAft>
                        <a:buNone/>
                      </a:pPr>
                      <a:r>
                        <a:rPr lang="nl-NL" sz="1400"/>
                        <a:t>Microlax klysma 5 ml</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408000">
                <a:tc>
                  <a:txBody>
                    <a:bodyPr/>
                    <a:lstStyle/>
                    <a:p>
                      <a:pPr indent="0" lvl="0" marL="0" marR="0" rtl="0" algn="l">
                        <a:spcBef>
                          <a:spcPts val="0"/>
                        </a:spcBef>
                        <a:spcAft>
                          <a:spcPts val="0"/>
                        </a:spcAft>
                        <a:buNone/>
                      </a:pPr>
                      <a:r>
                        <a:rPr lang="nl-NL" sz="1400"/>
                        <a:t>Temazepam capsule/tabletten 10 mg</a:t>
                      </a:r>
                      <a:endParaRPr sz="1400"/>
                    </a:p>
                  </a:txBody>
                  <a:tcPr marT="45725" marB="45725" marR="91450" marL="91450"/>
                </a:tc>
                <a:tc>
                  <a:txBody>
                    <a:bodyPr/>
                    <a:lstStyle/>
                    <a:p>
                      <a:pPr indent="0" lvl="0" marL="0" marR="0" rtl="0" algn="l">
                        <a:spcBef>
                          <a:spcPts val="0"/>
                        </a:spcBef>
                        <a:spcAft>
                          <a:spcPts val="0"/>
                        </a:spcAft>
                        <a:buNone/>
                      </a:pPr>
                      <a:r>
                        <a:rPr lang="nl-NL" sz="1400"/>
                        <a:t>5</a:t>
                      </a:r>
                      <a:endParaRPr sz="1400"/>
                    </a:p>
                  </a:txBody>
                  <a:tcPr marT="45725" marB="45725" marR="91450" marL="91450"/>
                </a:tc>
              </a:tr>
              <a:tr h="344975">
                <a:tc>
                  <a:txBody>
                    <a:bodyPr/>
                    <a:lstStyle/>
                    <a:p>
                      <a:pPr indent="0" lvl="0" marL="0" marR="0" rtl="0" algn="l">
                        <a:spcBef>
                          <a:spcPts val="0"/>
                        </a:spcBef>
                        <a:spcAft>
                          <a:spcPts val="0"/>
                        </a:spcAft>
                        <a:buNone/>
                      </a:pPr>
                      <a:r>
                        <a:rPr lang="nl-NL" sz="1400"/>
                        <a:t>Morfine tablet 10 mg</a:t>
                      </a:r>
                      <a:endParaRPr sz="1400"/>
                    </a:p>
                  </a:txBody>
                  <a:tcPr marT="45725" marB="45725" marR="91450" marL="91450"/>
                </a:tc>
                <a:tc>
                  <a:txBody>
                    <a:bodyPr/>
                    <a:lstStyle/>
                    <a:p>
                      <a:pPr indent="0" lvl="0" marL="0" marR="0" rtl="0" algn="l">
                        <a:spcBef>
                          <a:spcPts val="0"/>
                        </a:spcBef>
                        <a:spcAft>
                          <a:spcPts val="0"/>
                        </a:spcAft>
                        <a:buNone/>
                      </a:pPr>
                      <a:r>
                        <a:rPr lang="nl-NL" sz="1400"/>
                        <a:t>10</a:t>
                      </a:r>
                      <a:endParaRPr sz="1400"/>
                    </a:p>
                  </a:txBody>
                  <a:tcPr marT="45725" marB="45725" marR="91450" marL="91450"/>
                </a:tc>
              </a:tr>
              <a:tr h="344975">
                <a:tc>
                  <a:txBody>
                    <a:bodyPr/>
                    <a:lstStyle/>
                    <a:p>
                      <a:pPr indent="0" lvl="0" marL="0" marR="0" rtl="0" algn="l">
                        <a:spcBef>
                          <a:spcPts val="0"/>
                        </a:spcBef>
                        <a:spcAft>
                          <a:spcPts val="0"/>
                        </a:spcAft>
                        <a:buNone/>
                      </a:pPr>
                      <a:r>
                        <a:rPr lang="nl-NL" sz="1400"/>
                        <a:t>Morfine retard tablet 10 mg</a:t>
                      </a:r>
                      <a:endParaRPr sz="1400"/>
                    </a:p>
                  </a:txBody>
                  <a:tcPr marT="45725" marB="45725" marR="91450" marL="91450"/>
                </a:tc>
                <a:tc>
                  <a:txBody>
                    <a:bodyPr/>
                    <a:lstStyle/>
                    <a:p>
                      <a:pPr indent="0" lvl="0" marL="0" marR="0" rtl="0" algn="l">
                        <a:spcBef>
                          <a:spcPts val="0"/>
                        </a:spcBef>
                        <a:spcAft>
                          <a:spcPts val="0"/>
                        </a:spcAft>
                        <a:buNone/>
                      </a:pPr>
                      <a:r>
                        <a:rPr lang="nl-NL" sz="1400"/>
                        <a:t>5</a:t>
                      </a:r>
                      <a:endParaRPr sz="1400"/>
                    </a:p>
                  </a:txBody>
                  <a:tcPr marT="45725" marB="45725" marR="91450" marL="91450"/>
                </a:tc>
              </a:tr>
              <a:tr h="344975">
                <a:tc>
                  <a:txBody>
                    <a:bodyPr/>
                    <a:lstStyle/>
                    <a:p>
                      <a:pPr indent="0" lvl="0" marL="0" marR="0" rtl="0" algn="l">
                        <a:spcBef>
                          <a:spcPts val="0"/>
                        </a:spcBef>
                        <a:spcAft>
                          <a:spcPts val="0"/>
                        </a:spcAft>
                        <a:buNone/>
                      </a:pPr>
                      <a:r>
                        <a:rPr lang="nl-NL" sz="1400"/>
                        <a:t>Metoclopramide zetpil 10 mg</a:t>
                      </a:r>
                      <a:endParaRPr sz="1400"/>
                    </a:p>
                  </a:txBody>
                  <a:tcPr marT="45725" marB="45725" marR="91450" marL="91450"/>
                </a:tc>
                <a:tc>
                  <a:txBody>
                    <a:bodyPr/>
                    <a:lstStyle/>
                    <a:p>
                      <a:pPr indent="0" lvl="0" marL="0" marR="0" rtl="0" algn="l">
                        <a:spcBef>
                          <a:spcPts val="0"/>
                        </a:spcBef>
                        <a:spcAft>
                          <a:spcPts val="0"/>
                        </a:spcAft>
                        <a:buNone/>
                      </a:pPr>
                      <a:r>
                        <a:rPr lang="nl-NL" sz="1400"/>
                        <a:t>2</a:t>
                      </a:r>
                      <a:endParaRPr sz="1400"/>
                    </a:p>
                  </a:txBody>
                  <a:tcPr marT="45725" marB="45725" marR="91450" marL="91450"/>
                </a:tc>
              </a:tr>
              <a:tr h="344975">
                <a:tc>
                  <a:txBody>
                    <a:bodyPr/>
                    <a:lstStyle/>
                    <a:p>
                      <a:pPr indent="0" lvl="0" marL="0" marR="0" rtl="0" algn="l">
                        <a:spcBef>
                          <a:spcPts val="0"/>
                        </a:spcBef>
                        <a:spcAft>
                          <a:spcPts val="0"/>
                        </a:spcAft>
                        <a:buNone/>
                      </a:pPr>
                      <a:r>
                        <a:rPr lang="nl-NL" sz="1400"/>
                        <a:t>Paracetamol zetpil 1000 mg</a:t>
                      </a:r>
                      <a:endParaRPr sz="1400"/>
                    </a:p>
                  </a:txBody>
                  <a:tcPr marT="45725" marB="45725" marR="91450" marL="91450"/>
                </a:tc>
                <a:tc>
                  <a:txBody>
                    <a:bodyPr/>
                    <a:lstStyle/>
                    <a:p>
                      <a:pPr indent="0" lvl="0" marL="0" marR="0" rtl="0" algn="l">
                        <a:spcBef>
                          <a:spcPts val="0"/>
                        </a:spcBef>
                        <a:spcAft>
                          <a:spcPts val="0"/>
                        </a:spcAft>
                        <a:buNone/>
                      </a:pPr>
                      <a:r>
                        <a:rPr lang="nl-NL" sz="1400"/>
                        <a:t>5</a:t>
                      </a:r>
                      <a:endParaRPr sz="1400"/>
                    </a:p>
                  </a:txBody>
                  <a:tcPr marT="45725" marB="45725" marR="91450" marL="91450"/>
                </a:tc>
              </a:tr>
              <a:tr h="527075">
                <a:tc>
                  <a:txBody>
                    <a:bodyPr/>
                    <a:lstStyle/>
                    <a:p>
                      <a:pPr indent="0" lvl="0" marL="0" marR="0" rtl="0" algn="l">
                        <a:spcBef>
                          <a:spcPts val="0"/>
                        </a:spcBef>
                        <a:spcAft>
                          <a:spcPts val="0"/>
                        </a:spcAft>
                        <a:buNone/>
                      </a:pPr>
                      <a:r>
                        <a:rPr lang="nl-NL" sz="1400"/>
                        <a:t>Koelzalf zonder rozenolie Tube 100 g</a:t>
                      </a:r>
                      <a:endParaRPr/>
                    </a:p>
                  </a:txBody>
                  <a:tcPr marT="45725" marB="45725" marR="91450" marL="91450"/>
                </a:tc>
                <a:tc>
                  <a:txBody>
                    <a:bodyPr/>
                    <a:lstStyle/>
                    <a:p>
                      <a:pPr indent="0" lvl="0" marL="0" marR="0" rtl="0" algn="l">
                        <a:spcBef>
                          <a:spcPts val="0"/>
                        </a:spcBef>
                        <a:spcAft>
                          <a:spcPts val="0"/>
                        </a:spcAft>
                        <a:buNone/>
                      </a:pPr>
                      <a:r>
                        <a:rPr lang="nl-NL" sz="1400"/>
                        <a:t>1</a:t>
                      </a:r>
                      <a:endParaRPr sz="1400"/>
                    </a:p>
                  </a:txBody>
                  <a:tcPr marT="45725" marB="45725" marR="91450" marL="91450"/>
                </a:tc>
              </a:tr>
            </a:tbl>
          </a:graphicData>
        </a:graphic>
      </p:graphicFrame>
      <p:graphicFrame>
        <p:nvGraphicFramePr>
          <p:cNvPr id="289" name="Google Shape;289;p25"/>
          <p:cNvGraphicFramePr/>
          <p:nvPr/>
        </p:nvGraphicFramePr>
        <p:xfrm>
          <a:off x="1643092" y="4774309"/>
          <a:ext cx="3000000" cy="3000000"/>
        </p:xfrm>
        <a:graphic>
          <a:graphicData uri="http://schemas.openxmlformats.org/drawingml/2006/table">
            <a:tbl>
              <a:tblPr bandRow="1" firstRow="1">
                <a:noFill/>
                <a:tableStyleId>{CCF81F11-B11B-4C6F-B5D9-7BF13C9CE66F}</a:tableStyleId>
              </a:tblPr>
              <a:tblGrid>
                <a:gridCol w="4095975"/>
              </a:tblGrid>
              <a:tr h="370850">
                <a:tc>
                  <a:txBody>
                    <a:bodyPr/>
                    <a:lstStyle/>
                    <a:p>
                      <a:pPr indent="0" lvl="0" marL="0" marR="0" rtl="0" algn="l">
                        <a:lnSpc>
                          <a:spcPct val="100000"/>
                        </a:lnSpc>
                        <a:spcBef>
                          <a:spcPts val="0"/>
                        </a:spcBef>
                        <a:spcAft>
                          <a:spcPts val="0"/>
                        </a:spcAft>
                        <a:buClr>
                          <a:schemeClr val="dk1"/>
                        </a:buClr>
                        <a:buSzPts val="1400"/>
                        <a:buFont typeface="Calibri"/>
                        <a:buNone/>
                      </a:pPr>
                      <a:r>
                        <a:rPr lang="nl-NL" sz="1400"/>
                        <a:t>Voor de patiënt </a:t>
                      </a:r>
                      <a:endParaRPr sz="14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nl-NL" sz="1400"/>
                        <a:t>Informatie gids Palliatieve Zorg</a:t>
                      </a:r>
                      <a:endParaRPr sz="14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nl-NL" sz="1400"/>
                        <a:t>Uitvoeringsverzoek</a:t>
                      </a:r>
                      <a:endParaRPr sz="14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nl-NL" sz="1400"/>
                        <a:t>Inhoud Palliatieve kit</a:t>
                      </a:r>
                      <a:endParaRPr sz="1400"/>
                    </a:p>
                  </a:txBody>
                  <a:tcPr marT="45725" marB="45725" marR="91450" marL="91450"/>
                </a:tc>
              </a:tr>
              <a:tr h="371725">
                <a:tc>
                  <a:txBody>
                    <a:bodyPr/>
                    <a:lstStyle/>
                    <a:p>
                      <a:pPr indent="0" lvl="0" marL="0" marR="0" rtl="0" algn="l">
                        <a:spcBef>
                          <a:spcPts val="0"/>
                        </a:spcBef>
                        <a:spcAft>
                          <a:spcPts val="0"/>
                        </a:spcAft>
                        <a:buNone/>
                      </a:pPr>
                      <a:r>
                        <a:rPr lang="nl-NL" sz="1400"/>
                        <a:t>Begeleidende brief</a:t>
                      </a:r>
                      <a:endParaRPr sz="1400"/>
                    </a:p>
                  </a:txBody>
                  <a:tcPr marT="45725" marB="45725" marR="91450" marL="9145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6"/>
          <p:cNvSpPr txBox="1"/>
          <p:nvPr/>
        </p:nvSpPr>
        <p:spPr>
          <a:xfrm>
            <a:off x="1405806" y="5905648"/>
            <a:ext cx="249053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l-NL" sz="1600">
                <a:solidFill>
                  <a:schemeClr val="dk1"/>
                </a:solidFill>
                <a:latin typeface="Calibri"/>
                <a:ea typeface="Calibri"/>
                <a:cs typeface="Calibri"/>
                <a:sym typeface="Calibri"/>
              </a:rPr>
              <a:t>Palliatieve kit uitgiften</a:t>
            </a:r>
            <a:endParaRPr i="1" sz="1600">
              <a:solidFill>
                <a:schemeClr val="dk1"/>
              </a:solidFill>
              <a:latin typeface="Calibri"/>
              <a:ea typeface="Calibri"/>
              <a:cs typeface="Calibri"/>
              <a:sym typeface="Calibri"/>
            </a:endParaRPr>
          </a:p>
        </p:txBody>
      </p:sp>
      <p:pic>
        <p:nvPicPr>
          <p:cNvPr descr="Afbeelding met tekst, schermopname, diagram, Lettertype&#10;&#10;Automatisch gegenereerde beschrijving" id="295" name="Google Shape;295;p26"/>
          <p:cNvPicPr preferRelativeResize="0"/>
          <p:nvPr>
            <p:ph idx="1" type="body"/>
          </p:nvPr>
        </p:nvPicPr>
        <p:blipFill rotWithShape="1">
          <a:blip r:embed="rId3">
            <a:alphaModFix/>
          </a:blip>
          <a:srcRect b="0" l="0" r="0" t="0"/>
          <a:stretch/>
        </p:blipFill>
        <p:spPr>
          <a:xfrm>
            <a:off x="1405806" y="619720"/>
            <a:ext cx="9380387" cy="5226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br>
              <a:rPr i="1" lang="nl-NL"/>
            </a:br>
            <a:r>
              <a:rPr i="1" lang="nl-NL"/>
              <a:t>Palliatieve Sedatie</a:t>
            </a:r>
            <a:endParaRPr i="1"/>
          </a:p>
        </p:txBody>
      </p:sp>
      <p:sp>
        <p:nvSpPr>
          <p:cNvPr id="302" name="Google Shape;302;p27"/>
          <p:cNvSpPr txBox="1"/>
          <p:nvPr>
            <p:ph idx="1" type="body"/>
          </p:nvPr>
        </p:nvSpPr>
        <p:spPr>
          <a:xfrm>
            <a:off x="1097279" y="1845734"/>
            <a:ext cx="6454987"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1000"/>
              <a:buFont typeface="Arial"/>
              <a:buChar char="•"/>
            </a:pPr>
            <a:r>
              <a:rPr lang="nl-NL">
                <a:latin typeface="Arial"/>
                <a:ea typeface="Arial"/>
                <a:cs typeface="Arial"/>
                <a:sym typeface="Arial"/>
              </a:rPr>
              <a:t>       </a:t>
            </a:r>
            <a:r>
              <a:rPr b="1" lang="nl-NL">
                <a:latin typeface="Arial"/>
                <a:ea typeface="Arial"/>
                <a:cs typeface="Arial"/>
                <a:sym typeface="Arial"/>
              </a:rPr>
              <a:t>Wat is palliatieve sedatie?</a:t>
            </a:r>
            <a:r>
              <a:rPr lang="nl-NL">
                <a:latin typeface="Arial"/>
                <a:ea typeface="Arial"/>
                <a:cs typeface="Arial"/>
                <a:sym typeface="Arial"/>
              </a:rPr>
              <a:t> Palliatieve sedatie houdt in dat het bewustzijn van de patiënt wordt     	verlaagd om ondraaglijk lijden te verlichten. </a:t>
            </a:r>
            <a:endParaRPr>
              <a:latin typeface="Arial"/>
              <a:ea typeface="Arial"/>
              <a:cs typeface="Arial"/>
              <a:sym typeface="Arial"/>
            </a:endParaRPr>
          </a:p>
          <a:p>
            <a:pPr indent="0" lvl="0" marL="0" rtl="0" algn="l">
              <a:lnSpc>
                <a:spcPct val="90000"/>
              </a:lnSpc>
              <a:spcBef>
                <a:spcPts val="2000"/>
              </a:spcBef>
              <a:spcAft>
                <a:spcPts val="0"/>
              </a:spcAft>
              <a:buSzPts val="1000"/>
              <a:buNone/>
            </a:pPr>
            <a:r>
              <a:rPr lang="nl-NL">
                <a:latin typeface="Arial"/>
                <a:ea typeface="Arial"/>
                <a:cs typeface="Arial"/>
                <a:sym typeface="Arial"/>
              </a:rPr>
              <a:t>	</a:t>
            </a:r>
            <a:r>
              <a:rPr i="1" lang="nl-NL">
                <a:latin typeface="Arial"/>
                <a:ea typeface="Arial"/>
                <a:cs typeface="Arial"/>
                <a:sym typeface="Arial"/>
              </a:rPr>
              <a:t>Doel</a:t>
            </a:r>
            <a:r>
              <a:rPr lang="nl-NL">
                <a:latin typeface="Arial"/>
                <a:ea typeface="Arial"/>
                <a:cs typeface="Arial"/>
                <a:sym typeface="Arial"/>
              </a:rPr>
              <a:t>: Comfort bieden in de laatste fase.</a:t>
            </a:r>
            <a:endParaRPr/>
          </a:p>
          <a:p>
            <a:pPr indent="-342900" lvl="0" marL="342900" rtl="0" algn="l">
              <a:lnSpc>
                <a:spcPct val="90000"/>
              </a:lnSpc>
              <a:spcBef>
                <a:spcPts val="2000"/>
              </a:spcBef>
              <a:spcAft>
                <a:spcPts val="0"/>
              </a:spcAft>
              <a:buSzPts val="1000"/>
              <a:buFont typeface="Noto Sans Symbols"/>
              <a:buChar char="∙"/>
            </a:pPr>
            <a:r>
              <a:rPr b="1" lang="nl-NL">
                <a:latin typeface="Arial"/>
                <a:ea typeface="Arial"/>
                <a:cs typeface="Arial"/>
                <a:sym typeface="Arial"/>
              </a:rPr>
              <a:t>Toediening:</a:t>
            </a:r>
            <a:r>
              <a:rPr lang="nl-NL">
                <a:latin typeface="Arial"/>
                <a:ea typeface="Arial"/>
                <a:cs typeface="Arial"/>
                <a:sym typeface="Arial"/>
              </a:rPr>
              <a:t> Midazolam wordt via een subcutane naald toegediend, 🡪 plaatsen in buik of bovenbeen. Dit verlicht de ademnood en angst van de heer Jansen en zorgt ervoor dat hij rustig in slaap valt.</a:t>
            </a:r>
            <a:endParaRPr/>
          </a:p>
          <a:p>
            <a:pPr indent="0" lvl="0" marL="91440" rtl="0" algn="l">
              <a:lnSpc>
                <a:spcPct val="90000"/>
              </a:lnSpc>
              <a:spcBef>
                <a:spcPts val="2000"/>
              </a:spcBef>
              <a:spcAft>
                <a:spcPts val="0"/>
              </a:spcAft>
              <a:buSzPts val="2000"/>
              <a:buNone/>
            </a:pPr>
            <a:r>
              <a:t/>
            </a:r>
            <a:endParaRPr>
              <a:latin typeface="Arial"/>
              <a:ea typeface="Arial"/>
              <a:cs typeface="Arial"/>
              <a:sym typeface="Arial"/>
            </a:endParaRPr>
          </a:p>
          <a:p>
            <a:pPr indent="0" lvl="0" marL="91440" rtl="0" algn="l">
              <a:lnSpc>
                <a:spcPct val="90000"/>
              </a:lnSpc>
              <a:spcBef>
                <a:spcPts val="2000"/>
              </a:spcBef>
              <a:spcAft>
                <a:spcPts val="0"/>
              </a:spcAft>
              <a:buSzPts val="2000"/>
              <a:buNone/>
            </a:pPr>
            <a:r>
              <a:t/>
            </a:r>
            <a:endParaRPr>
              <a:latin typeface="Arial"/>
              <a:ea typeface="Arial"/>
              <a:cs typeface="Arial"/>
              <a:sym typeface="Arial"/>
            </a:endParaRPr>
          </a:p>
          <a:p>
            <a:pPr indent="0" lvl="0" marL="91440" rtl="0" algn="l">
              <a:lnSpc>
                <a:spcPct val="90000"/>
              </a:lnSpc>
              <a:spcBef>
                <a:spcPts val="2000"/>
              </a:spcBef>
              <a:spcAft>
                <a:spcPts val="0"/>
              </a:spcAft>
              <a:buSzPts val="2000"/>
              <a:buNone/>
            </a:pPr>
            <a:r>
              <a:t/>
            </a:r>
            <a:endParaRPr>
              <a:latin typeface="Arial"/>
              <a:ea typeface="Arial"/>
              <a:cs typeface="Arial"/>
              <a:sym typeface="Arial"/>
            </a:endParaRPr>
          </a:p>
        </p:txBody>
      </p:sp>
      <p:pic>
        <p:nvPicPr>
          <p:cNvPr descr="How to Treat Tendonitis: 5 Home Remedies + When to Seek Help" id="303" name="Google Shape;303;p27"/>
          <p:cNvPicPr preferRelativeResize="0"/>
          <p:nvPr/>
        </p:nvPicPr>
        <p:blipFill rotWithShape="1">
          <a:blip r:embed="rId3">
            <a:alphaModFix/>
          </a:blip>
          <a:srcRect b="0" l="9545" r="22713" t="0"/>
          <a:stretch/>
        </p:blipFill>
        <p:spPr>
          <a:xfrm>
            <a:off x="8020570" y="1916318"/>
            <a:ext cx="3135109" cy="34710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2800"/>
              <a:buFont typeface="Calibri"/>
              <a:buNone/>
            </a:pPr>
            <a:br>
              <a:rPr lang="nl-NL" sz="2800"/>
            </a:br>
            <a:r>
              <a:rPr i="1" lang="nl-NL" sz="3600"/>
              <a:t>Hospice</a:t>
            </a:r>
            <a:r>
              <a:rPr lang="nl-NL" sz="2800"/>
              <a:t> </a:t>
            </a:r>
            <a:endParaRPr sz="2800"/>
          </a:p>
        </p:txBody>
      </p:sp>
      <p:sp>
        <p:nvSpPr>
          <p:cNvPr id="310" name="Google Shape;310;p28"/>
          <p:cNvSpPr txBox="1"/>
          <p:nvPr>
            <p:ph idx="1" type="body"/>
          </p:nvPr>
        </p:nvSpPr>
        <p:spPr>
          <a:xfrm>
            <a:off x="838200" y="1949115"/>
            <a:ext cx="10820400" cy="4154557"/>
          </a:xfrm>
          <a:prstGeom prst="rect">
            <a:avLst/>
          </a:prstGeom>
          <a:noFill/>
          <a:ln>
            <a:noFill/>
          </a:ln>
        </p:spPr>
        <p:txBody>
          <a:bodyPr anchorCtr="0" anchor="t" bIns="45700" lIns="0" spcFirstLastPara="1" rIns="0" wrap="square" tIns="45700">
            <a:normAutofit fontScale="92500" lnSpcReduction="10000"/>
          </a:bodyPr>
          <a:lstStyle/>
          <a:p>
            <a:pPr indent="-105727" lvl="0" marL="91440" rtl="0" algn="l">
              <a:lnSpc>
                <a:spcPct val="90000"/>
              </a:lnSpc>
              <a:spcBef>
                <a:spcPts val="0"/>
              </a:spcBef>
              <a:spcAft>
                <a:spcPts val="0"/>
              </a:spcAft>
              <a:buSzPct val="100000"/>
              <a:buChar char=" "/>
            </a:pPr>
            <a:r>
              <a:rPr lang="nl-NL" sz="1800"/>
              <a:t>Een hospice biedt een huiselijke omgeving met 24/7 medische zorg</a:t>
            </a:r>
            <a:endParaRPr/>
          </a:p>
          <a:p>
            <a:pPr indent="-105727" lvl="0" marL="91440" rtl="0" algn="l">
              <a:lnSpc>
                <a:spcPct val="90000"/>
              </a:lnSpc>
              <a:spcBef>
                <a:spcPts val="1400"/>
              </a:spcBef>
              <a:spcAft>
                <a:spcPts val="0"/>
              </a:spcAft>
              <a:buSzPct val="100000"/>
              <a:buChar char=" "/>
            </a:pPr>
            <a:r>
              <a:rPr b="1" lang="nl-NL" sz="1800">
                <a:latin typeface="Arial"/>
                <a:ea typeface="Arial"/>
                <a:cs typeface="Arial"/>
                <a:sym typeface="Arial"/>
              </a:rPr>
              <a:t>Wanneer overwegen?</a:t>
            </a:r>
            <a:r>
              <a:rPr lang="nl-NL" sz="1800">
                <a:latin typeface="Arial"/>
                <a:ea typeface="Arial"/>
                <a:cs typeface="Arial"/>
                <a:sym typeface="Arial"/>
              </a:rPr>
              <a:t> 🡪 Als de fysieke en emotionele belasting voor de familie van de heer Jansen te groot wordt.</a:t>
            </a:r>
            <a:endParaRPr/>
          </a:p>
          <a:p>
            <a:pPr indent="0" lvl="0" marL="91440" rtl="0" algn="l">
              <a:lnSpc>
                <a:spcPct val="90000"/>
              </a:lnSpc>
              <a:spcBef>
                <a:spcPts val="1400"/>
              </a:spcBef>
              <a:spcAft>
                <a:spcPts val="0"/>
              </a:spcAft>
              <a:buSzPct val="100000"/>
              <a:buNone/>
            </a:pPr>
            <a:r>
              <a:t/>
            </a:r>
            <a:endParaRPr sz="1800">
              <a:latin typeface="Arial"/>
              <a:ea typeface="Arial"/>
              <a:cs typeface="Arial"/>
              <a:sym typeface="Arial"/>
            </a:endParaRPr>
          </a:p>
          <a:p>
            <a:pPr indent="-105727" lvl="0" marL="91440" rtl="0" algn="l">
              <a:lnSpc>
                <a:spcPct val="107000"/>
              </a:lnSpc>
              <a:spcBef>
                <a:spcPts val="1400"/>
              </a:spcBef>
              <a:spcAft>
                <a:spcPts val="0"/>
              </a:spcAft>
              <a:buSzPct val="100000"/>
              <a:buChar char=" "/>
            </a:pPr>
            <a:r>
              <a:rPr b="1" lang="nl-NL" sz="1800">
                <a:latin typeface="Arial"/>
                <a:ea typeface="Arial"/>
                <a:cs typeface="Arial"/>
                <a:sym typeface="Arial"/>
              </a:rPr>
              <a:t>Hospices in de regio Haaglanden onder andere:</a:t>
            </a:r>
            <a:endParaRPr sz="1800">
              <a:latin typeface="Arial"/>
              <a:ea typeface="Arial"/>
              <a:cs typeface="Arial"/>
              <a:sym typeface="Arial"/>
            </a:endParaRPr>
          </a:p>
          <a:p>
            <a:pPr indent="-342900" lvl="0" marL="342900" rtl="0" algn="l">
              <a:lnSpc>
                <a:spcPct val="107000"/>
              </a:lnSpc>
              <a:spcBef>
                <a:spcPts val="2000"/>
              </a:spcBef>
              <a:spcAft>
                <a:spcPts val="0"/>
              </a:spcAft>
              <a:buSzPct val="100000"/>
              <a:buFont typeface="Calibri"/>
              <a:buAutoNum type="arabicPeriod"/>
            </a:pPr>
            <a:r>
              <a:rPr lang="nl-NL" sz="1800">
                <a:latin typeface="Arial"/>
                <a:ea typeface="Arial"/>
                <a:cs typeface="Arial"/>
                <a:sym typeface="Arial"/>
              </a:rPr>
              <a:t>Hospice De Witte Roos </a:t>
            </a:r>
            <a:endParaRPr/>
          </a:p>
          <a:p>
            <a:pPr indent="-342900" lvl="0" marL="342900" rtl="0" algn="l">
              <a:lnSpc>
                <a:spcPct val="107000"/>
              </a:lnSpc>
              <a:spcBef>
                <a:spcPts val="2000"/>
              </a:spcBef>
              <a:spcAft>
                <a:spcPts val="0"/>
              </a:spcAft>
              <a:buSzPct val="100000"/>
              <a:buFont typeface="Calibri"/>
              <a:buAutoNum type="arabicPeriod"/>
            </a:pPr>
            <a:r>
              <a:rPr lang="nl-NL" sz="1800">
                <a:latin typeface="Arial"/>
                <a:ea typeface="Arial"/>
                <a:cs typeface="Arial"/>
                <a:sym typeface="Arial"/>
              </a:rPr>
              <a:t>Hospice Claude Monet</a:t>
            </a:r>
            <a:endParaRPr/>
          </a:p>
          <a:p>
            <a:pPr indent="-342900" lvl="0" marL="342900" rtl="0" algn="l">
              <a:lnSpc>
                <a:spcPct val="107000"/>
              </a:lnSpc>
              <a:spcBef>
                <a:spcPts val="2000"/>
              </a:spcBef>
              <a:spcAft>
                <a:spcPts val="0"/>
              </a:spcAft>
              <a:buSzPct val="100000"/>
              <a:buFont typeface="Calibri"/>
              <a:buAutoNum type="arabicPeriod"/>
            </a:pPr>
            <a:r>
              <a:rPr lang="nl-NL" sz="1800">
                <a:latin typeface="Arial"/>
                <a:ea typeface="Arial"/>
                <a:cs typeface="Arial"/>
                <a:sym typeface="Arial"/>
              </a:rPr>
              <a:t>Jacobshospice</a:t>
            </a:r>
            <a:endParaRPr/>
          </a:p>
          <a:p>
            <a:pPr indent="-342900" lvl="0" marL="342900" rtl="0" algn="l">
              <a:lnSpc>
                <a:spcPct val="107000"/>
              </a:lnSpc>
              <a:spcBef>
                <a:spcPts val="2000"/>
              </a:spcBef>
              <a:spcAft>
                <a:spcPts val="0"/>
              </a:spcAft>
              <a:buSzPct val="100000"/>
              <a:buFont typeface="Calibri"/>
              <a:buAutoNum type="arabicPeriod"/>
            </a:pPr>
            <a:r>
              <a:rPr lang="nl-NL" sz="1800">
                <a:latin typeface="Arial"/>
                <a:ea typeface="Arial"/>
                <a:cs typeface="Arial"/>
                <a:sym typeface="Arial"/>
              </a:rPr>
              <a:t>Hospice WZH Waterhof</a:t>
            </a:r>
            <a:endParaRPr sz="1800">
              <a:latin typeface="Arial"/>
              <a:ea typeface="Arial"/>
              <a:cs typeface="Arial"/>
              <a:sym typeface="Arial"/>
            </a:endParaRPr>
          </a:p>
          <a:p>
            <a:pPr indent="0" lvl="0" marL="0" rtl="0" algn="l">
              <a:lnSpc>
                <a:spcPct val="107000"/>
              </a:lnSpc>
              <a:spcBef>
                <a:spcPts val="2000"/>
              </a:spcBef>
              <a:spcAft>
                <a:spcPts val="0"/>
              </a:spcAft>
              <a:buSzPct val="100000"/>
              <a:buNone/>
            </a:pPr>
            <a:r>
              <a:rPr lang="nl-NL" sz="1800">
                <a:latin typeface="Arial"/>
                <a:ea typeface="Arial"/>
                <a:cs typeface="Arial"/>
                <a:sym typeface="Arial"/>
              </a:rPr>
              <a:t>Voor meerdere hospices 🡪 bekijk de informatiegids of zoek op  de Palliatieve Zorg Zoeker</a:t>
            </a:r>
            <a:endParaRPr sz="1800">
              <a:latin typeface="Arial"/>
              <a:ea typeface="Arial"/>
              <a:cs typeface="Arial"/>
              <a:sym typeface="Arial"/>
            </a:endParaRPr>
          </a:p>
          <a:p>
            <a:pPr indent="0" lvl="0" marL="91440" rtl="0" algn="l">
              <a:lnSpc>
                <a:spcPct val="90000"/>
              </a:lnSpc>
              <a:spcBef>
                <a:spcPts val="2000"/>
              </a:spcBef>
              <a:spcAft>
                <a:spcPts val="0"/>
              </a:spcAft>
              <a:buSzPct val="100000"/>
              <a:buNone/>
            </a:pPr>
            <a:r>
              <a:t/>
            </a:r>
            <a:endParaRPr sz="1800">
              <a:latin typeface="Arial"/>
              <a:ea typeface="Arial"/>
              <a:cs typeface="Arial"/>
              <a:sym typeface="Arial"/>
            </a:endParaRPr>
          </a:p>
          <a:p>
            <a:pPr indent="0" lvl="0" marL="91440" rtl="0" algn="l">
              <a:lnSpc>
                <a:spcPct val="90000"/>
              </a:lnSpc>
              <a:spcBef>
                <a:spcPts val="1400"/>
              </a:spcBef>
              <a:spcAft>
                <a:spcPts val="0"/>
              </a:spcAft>
              <a:buSzPct val="100000"/>
              <a:buNone/>
            </a:pPr>
            <a:r>
              <a:t/>
            </a:r>
            <a:endParaRPr/>
          </a:p>
        </p:txBody>
      </p:sp>
      <p:sp>
        <p:nvSpPr>
          <p:cNvPr descr="Palliatieve Zorgzoeker" id="311" name="Google Shape;311;p28">
            <a:hlinkClick r:id="rId3"/>
          </p:cNvPr>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ospice de Witte Roos | Den Haag Doet" id="312" name="Google Shape;312;p28"/>
          <p:cNvPicPr preferRelativeResize="0"/>
          <p:nvPr/>
        </p:nvPicPr>
        <p:blipFill rotWithShape="1">
          <a:blip r:embed="rId4">
            <a:alphaModFix/>
          </a:blip>
          <a:srcRect b="0" l="0" r="0" t="0"/>
          <a:stretch/>
        </p:blipFill>
        <p:spPr>
          <a:xfrm>
            <a:off x="7912698" y="3429000"/>
            <a:ext cx="3441102" cy="16587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br>
              <a:rPr i="1" lang="nl-NL" sz="3600"/>
            </a:br>
            <a:r>
              <a:rPr i="1" lang="nl-NL" sz="3600"/>
              <a:t>Nazorg voor de familie</a:t>
            </a:r>
            <a:endParaRPr i="1" sz="3600"/>
          </a:p>
        </p:txBody>
      </p:sp>
      <p:sp>
        <p:nvSpPr>
          <p:cNvPr id="319" name="Google Shape;319;p2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fontScale="77500" lnSpcReduction="20000"/>
          </a:bodyPr>
          <a:lstStyle/>
          <a:p>
            <a:pPr indent="-93503" lvl="0" marL="91440" rtl="0" algn="l">
              <a:lnSpc>
                <a:spcPct val="90000"/>
              </a:lnSpc>
              <a:spcBef>
                <a:spcPts val="0"/>
              </a:spcBef>
              <a:spcAft>
                <a:spcPts val="0"/>
              </a:spcAft>
              <a:buSzPct val="100000"/>
              <a:buFont typeface="Arial"/>
              <a:buChar char="•"/>
            </a:pPr>
            <a:r>
              <a:rPr lang="nl-NL" sz="1900"/>
              <a:t>  Na overlijden van de heer Jansen 🡪 zorgteam biedt ondersteuning aan familie</a:t>
            </a:r>
            <a:endParaRPr sz="1900"/>
          </a:p>
          <a:p>
            <a:pPr indent="0" lvl="0" marL="0" rtl="0" algn="l">
              <a:lnSpc>
                <a:spcPct val="90000"/>
              </a:lnSpc>
              <a:spcBef>
                <a:spcPts val="1400"/>
              </a:spcBef>
              <a:spcAft>
                <a:spcPts val="0"/>
              </a:spcAft>
              <a:buSzPct val="100000"/>
              <a:buNone/>
            </a:pPr>
            <a:r>
              <a:rPr lang="nl-NL" sz="1900"/>
              <a:t>	- Gesprekken met huisarts</a:t>
            </a:r>
            <a:endParaRPr sz="1900"/>
          </a:p>
          <a:p>
            <a:pPr indent="0" lvl="0" marL="0" rtl="0" algn="l">
              <a:lnSpc>
                <a:spcPct val="90000"/>
              </a:lnSpc>
              <a:spcBef>
                <a:spcPts val="1400"/>
              </a:spcBef>
              <a:spcAft>
                <a:spcPts val="0"/>
              </a:spcAft>
              <a:buSzPct val="100000"/>
              <a:buNone/>
            </a:pPr>
            <a:r>
              <a:rPr lang="nl-NL" sz="1900"/>
              <a:t>	- begeleiding door gespecialiseerde rouwzorgverleners </a:t>
            </a:r>
            <a:endParaRPr/>
          </a:p>
          <a:p>
            <a:pPr indent="-93503" lvl="0" marL="91440" rtl="0" algn="l">
              <a:lnSpc>
                <a:spcPct val="90000"/>
              </a:lnSpc>
              <a:spcBef>
                <a:spcPts val="1400"/>
              </a:spcBef>
              <a:spcAft>
                <a:spcPts val="0"/>
              </a:spcAft>
              <a:buSzPct val="100000"/>
              <a:buFont typeface="Arial"/>
              <a:buChar char="•"/>
            </a:pPr>
            <a:r>
              <a:rPr lang="nl-NL" sz="1900"/>
              <a:t>  Bij problematische rouw 🡪 </a:t>
            </a:r>
            <a:r>
              <a:rPr lang="nl-NL" sz="1900">
                <a:latin typeface="Arial"/>
                <a:ea typeface="Arial"/>
                <a:cs typeface="Arial"/>
                <a:sym typeface="Arial"/>
              </a:rPr>
              <a:t>nabestaande doorverwezen naar experts </a:t>
            </a:r>
            <a:endParaRPr/>
          </a:p>
          <a:p>
            <a:pPr indent="0" lvl="0" marL="0" rtl="0" algn="l">
              <a:lnSpc>
                <a:spcPct val="90000"/>
              </a:lnSpc>
              <a:spcBef>
                <a:spcPts val="1400"/>
              </a:spcBef>
              <a:spcAft>
                <a:spcPts val="0"/>
              </a:spcAft>
              <a:buSzPct val="100000"/>
              <a:buNone/>
            </a:pPr>
            <a:r>
              <a:rPr lang="nl-NL" sz="1900">
                <a:latin typeface="Arial"/>
                <a:ea typeface="Arial"/>
                <a:cs typeface="Arial"/>
                <a:sym typeface="Arial"/>
              </a:rPr>
              <a:t>	- Psychologen</a:t>
            </a:r>
            <a:endParaRPr/>
          </a:p>
          <a:p>
            <a:pPr indent="0" lvl="0" marL="0" rtl="0" algn="l">
              <a:lnSpc>
                <a:spcPct val="90000"/>
              </a:lnSpc>
              <a:spcBef>
                <a:spcPts val="1400"/>
              </a:spcBef>
              <a:spcAft>
                <a:spcPts val="0"/>
              </a:spcAft>
              <a:buSzPct val="100000"/>
              <a:buNone/>
            </a:pPr>
            <a:r>
              <a:rPr lang="nl-NL" sz="1900">
                <a:latin typeface="Arial"/>
                <a:ea typeface="Arial"/>
                <a:cs typeface="Arial"/>
                <a:sym typeface="Arial"/>
              </a:rPr>
              <a:t>	- Rouwtherapeuten </a:t>
            </a:r>
            <a:endParaRPr/>
          </a:p>
          <a:p>
            <a:pPr indent="0" lvl="0" marL="0" rtl="0" algn="l">
              <a:lnSpc>
                <a:spcPct val="90000"/>
              </a:lnSpc>
              <a:spcBef>
                <a:spcPts val="1400"/>
              </a:spcBef>
              <a:spcAft>
                <a:spcPts val="0"/>
              </a:spcAft>
              <a:buSzPct val="100000"/>
              <a:buNone/>
            </a:pPr>
            <a:r>
              <a:rPr lang="nl-NL" sz="1900">
                <a:latin typeface="Arial"/>
                <a:ea typeface="Arial"/>
                <a:cs typeface="Arial"/>
                <a:sym typeface="Arial"/>
              </a:rPr>
              <a:t>	- Geestelijk verzorgers</a:t>
            </a:r>
            <a:endParaRPr/>
          </a:p>
          <a:p>
            <a:pPr indent="-93503" lvl="0" marL="91440" rtl="0" algn="l">
              <a:lnSpc>
                <a:spcPct val="90000"/>
              </a:lnSpc>
              <a:spcBef>
                <a:spcPts val="1400"/>
              </a:spcBef>
              <a:spcAft>
                <a:spcPts val="0"/>
              </a:spcAft>
              <a:buSzPct val="100000"/>
              <a:buFont typeface="Sofia"/>
              <a:buChar char="-"/>
            </a:pPr>
            <a:r>
              <a:rPr b="0" i="0" lang="nl-NL" sz="1900" u="sng" strike="noStrike">
                <a:solidFill>
                  <a:srgbClr val="002943"/>
                </a:solidFill>
                <a:latin typeface="Sofia"/>
                <a:ea typeface="Sofia"/>
                <a:cs typeface="Sofia"/>
                <a:sym typeface="Sofia"/>
                <a:hlinkClick r:id="rId3">
                  <a:extLst>
                    <a:ext uri="{A12FA001-AC4F-418D-AE19-62706E023703}">
                      <ahyp:hlinkClr val="tx"/>
                    </a:ext>
                  </a:extLst>
                </a:hlinkClick>
              </a:rPr>
              <a:t>Haagsche Zin</a:t>
            </a:r>
            <a:r>
              <a:rPr lang="nl-NL" sz="1900">
                <a:latin typeface="Arial"/>
                <a:ea typeface="Arial"/>
                <a:cs typeface="Arial"/>
                <a:sym typeface="Arial"/>
              </a:rPr>
              <a:t> 🡪  helpt naasten én professionals bij het ondersteunen </a:t>
            </a:r>
            <a:endParaRPr/>
          </a:p>
          <a:p>
            <a:pPr indent="0" lvl="0" marL="91440" rtl="0" algn="l">
              <a:lnSpc>
                <a:spcPct val="90000"/>
              </a:lnSpc>
              <a:spcBef>
                <a:spcPts val="1400"/>
              </a:spcBef>
              <a:spcAft>
                <a:spcPts val="0"/>
              </a:spcAft>
              <a:buSzPct val="100000"/>
              <a:buFont typeface="Calibri"/>
              <a:buNone/>
            </a:pPr>
            <a:r>
              <a:t/>
            </a:r>
            <a:endParaRPr sz="1900">
              <a:latin typeface="Arial"/>
              <a:ea typeface="Arial"/>
              <a:cs typeface="Arial"/>
              <a:sym typeface="Arial"/>
            </a:endParaRPr>
          </a:p>
          <a:p>
            <a:pPr indent="-91440" lvl="0" marL="91440" rtl="0" algn="l">
              <a:lnSpc>
                <a:spcPct val="90000"/>
              </a:lnSpc>
              <a:spcBef>
                <a:spcPts val="1400"/>
              </a:spcBef>
              <a:spcAft>
                <a:spcPts val="0"/>
              </a:spcAft>
              <a:buSzPct val="100000"/>
              <a:buFont typeface="Arial"/>
              <a:buChar char="-"/>
            </a:pPr>
            <a:r>
              <a:rPr lang="nl-NL" sz="1800">
                <a:latin typeface="Arial"/>
                <a:ea typeface="Arial"/>
                <a:cs typeface="Arial"/>
                <a:sym typeface="Arial"/>
              </a:rPr>
              <a:t>Gaat het altijd goed als de patiënt in het ziekenhuis is overleden? </a:t>
            </a:r>
            <a:endParaRPr/>
          </a:p>
          <a:p>
            <a:pPr indent="-91440" lvl="0" marL="91440" rtl="0" algn="l">
              <a:lnSpc>
                <a:spcPct val="90000"/>
              </a:lnSpc>
              <a:spcBef>
                <a:spcPts val="1400"/>
              </a:spcBef>
              <a:spcAft>
                <a:spcPts val="0"/>
              </a:spcAft>
              <a:buSzPct val="100000"/>
              <a:buFont typeface="Arial"/>
              <a:buChar char="-"/>
            </a:pPr>
            <a:r>
              <a:rPr lang="nl-NL" sz="1800">
                <a:latin typeface="Arial"/>
                <a:ea typeface="Arial"/>
                <a:cs typeface="Arial"/>
                <a:sym typeface="Arial"/>
              </a:rPr>
              <a:t>Krijgen de huisartsen dan terugkoppeling, zodat ze aandacht kunnen geven aan de naasten?</a:t>
            </a:r>
            <a:endParaRPr/>
          </a:p>
          <a:p>
            <a:pPr indent="-91440" lvl="0" marL="91440" rtl="0" algn="l">
              <a:lnSpc>
                <a:spcPct val="90000"/>
              </a:lnSpc>
              <a:spcBef>
                <a:spcPts val="1400"/>
              </a:spcBef>
              <a:spcAft>
                <a:spcPts val="0"/>
              </a:spcAft>
              <a:buSzPct val="100000"/>
              <a:buFont typeface="Arial"/>
              <a:buChar char="-"/>
            </a:pPr>
            <a:r>
              <a:rPr lang="nl-NL" sz="1800">
                <a:latin typeface="Arial"/>
                <a:ea typeface="Arial"/>
                <a:cs typeface="Arial"/>
                <a:sym typeface="Arial"/>
              </a:rPr>
              <a:t>Hoe ga je om met de emoties en zorgen van de familie over het lijden van de heer Jansen?</a:t>
            </a:r>
            <a:endParaRPr/>
          </a:p>
          <a:p>
            <a:pPr indent="0" lvl="0" marL="0" rtl="0" algn="l">
              <a:lnSpc>
                <a:spcPct val="90000"/>
              </a:lnSpc>
              <a:spcBef>
                <a:spcPts val="1400"/>
              </a:spcBef>
              <a:spcAft>
                <a:spcPts val="0"/>
              </a:spcAft>
              <a:buSzPct val="100000"/>
              <a:buNone/>
            </a:pPr>
            <a:r>
              <a:t/>
            </a:r>
            <a:endParaRPr sz="1900">
              <a:latin typeface="Arial"/>
              <a:ea typeface="Arial"/>
              <a:cs typeface="Arial"/>
              <a:sym typeface="Arial"/>
            </a:endParaRPr>
          </a:p>
          <a:p>
            <a:pPr indent="0" lvl="0" marL="0" rtl="0" algn="l">
              <a:lnSpc>
                <a:spcPct val="90000"/>
              </a:lnSpc>
              <a:spcBef>
                <a:spcPts val="1400"/>
              </a:spcBef>
              <a:spcAft>
                <a:spcPts val="0"/>
              </a:spcAft>
              <a:buSzPct val="100000"/>
              <a:buNone/>
            </a:pPr>
            <a:r>
              <a:t/>
            </a:r>
            <a:endParaRPr/>
          </a:p>
        </p:txBody>
      </p:sp>
      <p:pic>
        <p:nvPicPr>
          <p:cNvPr descr="Definitief logo HZ Centrum voor Levensvragen" id="320" name="Google Shape;320;p29"/>
          <p:cNvPicPr preferRelativeResize="0"/>
          <p:nvPr/>
        </p:nvPicPr>
        <p:blipFill rotWithShape="1">
          <a:blip r:embed="rId4">
            <a:alphaModFix/>
          </a:blip>
          <a:srcRect b="0" l="0" r="0" t="0"/>
          <a:stretch/>
        </p:blipFill>
        <p:spPr>
          <a:xfrm>
            <a:off x="7377615" y="2709110"/>
            <a:ext cx="4661169" cy="18628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3"/>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3"/>
          <p:cNvSpPr/>
          <p:nvPr/>
        </p:nvSpPr>
        <p:spPr>
          <a:xfrm>
            <a:off x="1" y="6334316"/>
            <a:ext cx="12192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0" name="Google Shape;130;p3"/>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131" name="Google Shape;131;p3"/>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3"/>
          <p:cNvSpPr txBox="1"/>
          <p:nvPr>
            <p:ph type="title"/>
          </p:nvPr>
        </p:nvSpPr>
        <p:spPr>
          <a:xfrm>
            <a:off x="638423" y="3766457"/>
            <a:ext cx="10909073" cy="1654629"/>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6000"/>
              <a:buFont typeface="Calibri"/>
              <a:buNone/>
            </a:pPr>
            <a:r>
              <a:rPr lang="nl-NL" sz="6000">
                <a:solidFill>
                  <a:srgbClr val="262626"/>
                </a:solidFill>
              </a:rPr>
              <a:t>Vragenlijst / Kahoot</a:t>
            </a:r>
            <a:endParaRPr/>
          </a:p>
        </p:txBody>
      </p:sp>
      <p:pic>
        <p:nvPicPr>
          <p:cNvPr descr="Chatten" id="133" name="Google Shape;133;p3"/>
          <p:cNvPicPr preferRelativeResize="0"/>
          <p:nvPr/>
        </p:nvPicPr>
        <p:blipFill rotWithShape="1">
          <a:blip r:embed="rId3">
            <a:alphaModFix/>
          </a:blip>
          <a:srcRect b="0" l="0" r="0" t="0"/>
          <a:stretch/>
        </p:blipFill>
        <p:spPr>
          <a:xfrm>
            <a:off x="4836412" y="932016"/>
            <a:ext cx="2506511" cy="2506511"/>
          </a:xfrm>
          <a:prstGeom prst="rect">
            <a:avLst/>
          </a:prstGeom>
          <a:noFill/>
          <a:ln>
            <a:noFill/>
          </a:ln>
        </p:spPr>
      </p:pic>
      <p:cxnSp>
        <p:nvCxnSpPr>
          <p:cNvPr id="134" name="Google Shape;134;p3"/>
          <p:cNvCxnSpPr/>
          <p:nvPr/>
        </p:nvCxnSpPr>
        <p:spPr>
          <a:xfrm>
            <a:off x="835159" y="5433708"/>
            <a:ext cx="10515600" cy="0"/>
          </a:xfrm>
          <a:prstGeom prst="straightConnector1">
            <a:avLst/>
          </a:prstGeom>
          <a:noFill/>
          <a:ln cap="flat" cmpd="sng" w="9525">
            <a:solidFill>
              <a:schemeClr val="dk2">
                <a:alpha val="90196"/>
              </a:schemeClr>
            </a:solidFill>
            <a:prstDash val="solid"/>
            <a:round/>
            <a:headEnd len="sm" w="sm" type="none"/>
            <a:tailEnd len="sm" w="sm" type="none"/>
          </a:ln>
        </p:spPr>
      </p:cxnSp>
      <p:sp>
        <p:nvSpPr>
          <p:cNvPr id="135" name="Google Shape;135;p3"/>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3"/>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br>
              <a:rPr i="1" lang="nl-NL" sz="3600"/>
            </a:br>
            <a:r>
              <a:rPr i="1" lang="nl-NL" sz="3600"/>
              <a:t>Vereniging transmurale zorg</a:t>
            </a:r>
            <a:endParaRPr i="1" sz="3600"/>
          </a:p>
        </p:txBody>
      </p:sp>
      <p:sp>
        <p:nvSpPr>
          <p:cNvPr id="327" name="Google Shape;327;p3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14300" lvl="0" marL="91440" rtl="0" algn="l">
              <a:lnSpc>
                <a:spcPct val="107000"/>
              </a:lnSpc>
              <a:spcBef>
                <a:spcPts val="0"/>
              </a:spcBef>
              <a:spcAft>
                <a:spcPts val="0"/>
              </a:spcAft>
              <a:buSzPts val="1800"/>
              <a:buChar char=" "/>
            </a:pPr>
            <a:r>
              <a:rPr lang="nl-NL" sz="1800">
                <a:latin typeface="Arial"/>
                <a:ea typeface="Arial"/>
                <a:cs typeface="Arial"/>
                <a:sym typeface="Arial"/>
              </a:rPr>
              <a:t>De toekomst van de zorg in de regio Haaglanden draait om hoe we samen de zorg vormgeven, inspelen op ontwikkelingen in zorg en welzijn, en de kwaliteit verbeteren. </a:t>
            </a:r>
            <a:endParaRPr/>
          </a:p>
          <a:p>
            <a:pPr indent="-114300" lvl="0" marL="91440" rtl="0" algn="l">
              <a:lnSpc>
                <a:spcPct val="107000"/>
              </a:lnSpc>
              <a:spcBef>
                <a:spcPts val="2000"/>
              </a:spcBef>
              <a:spcAft>
                <a:spcPts val="0"/>
              </a:spcAft>
              <a:buSzPts val="1800"/>
              <a:buChar char=" "/>
            </a:pPr>
            <a:r>
              <a:rPr lang="nl-NL" sz="1800">
                <a:latin typeface="Arial"/>
                <a:ea typeface="Arial"/>
                <a:cs typeface="Arial"/>
                <a:sym typeface="Arial"/>
              </a:rPr>
              <a:t>Doel:  Patiënten op de best mogelijke manier te helpen op een haalbare wijze. </a:t>
            </a:r>
            <a:endParaRPr/>
          </a:p>
          <a:p>
            <a:pPr indent="-114300" lvl="0" marL="91440" rtl="0" algn="l">
              <a:lnSpc>
                <a:spcPct val="107000"/>
              </a:lnSpc>
              <a:spcBef>
                <a:spcPts val="2000"/>
              </a:spcBef>
              <a:spcAft>
                <a:spcPts val="0"/>
              </a:spcAft>
              <a:buSzPts val="1800"/>
              <a:buChar char=" "/>
            </a:pPr>
            <a:r>
              <a:rPr lang="nl-NL" sz="1800">
                <a:latin typeface="Arial"/>
                <a:ea typeface="Arial"/>
                <a:cs typeface="Arial"/>
                <a:sym typeface="Arial"/>
              </a:rPr>
              <a:t>Vereniging Transmurale Zorg speelt hierin een belangrijke rol als objectieve facilitator, verbinder en aanjager om deze samenwerking en verbetering te bevorderen.</a:t>
            </a:r>
            <a:endParaRPr/>
          </a:p>
          <a:p>
            <a:pPr indent="0" lvl="0" marL="0" rtl="0" algn="l">
              <a:lnSpc>
                <a:spcPct val="107000"/>
              </a:lnSpc>
              <a:spcBef>
                <a:spcPts val="2000"/>
              </a:spcBef>
              <a:spcAft>
                <a:spcPts val="0"/>
              </a:spcAft>
              <a:buSzPts val="1800"/>
              <a:buNone/>
            </a:pPr>
            <a:r>
              <a:t/>
            </a:r>
            <a:endParaRPr sz="1800" u="sng">
              <a:solidFill>
                <a:srgbClr val="467886"/>
              </a:solidFill>
              <a:latin typeface="Arial"/>
              <a:ea typeface="Arial"/>
              <a:cs typeface="Arial"/>
              <a:sym typeface="Arial"/>
              <a:hlinkClick r:id="rId3">
                <a:extLst>
                  <a:ext uri="{A12FA001-AC4F-418D-AE19-62706E023703}">
                    <ahyp:hlinkClr val="tx"/>
                  </a:ext>
                </a:extLst>
              </a:hlinkClick>
            </a:endParaRPr>
          </a:p>
          <a:p>
            <a:pPr indent="0" lvl="0" marL="0" rtl="0" algn="l">
              <a:lnSpc>
                <a:spcPct val="107000"/>
              </a:lnSpc>
              <a:spcBef>
                <a:spcPts val="2000"/>
              </a:spcBef>
              <a:spcAft>
                <a:spcPts val="0"/>
              </a:spcAft>
              <a:buSzPts val="1800"/>
              <a:buNone/>
            </a:pPr>
            <a:r>
              <a:rPr lang="nl-NL" sz="1800" u="sng">
                <a:solidFill>
                  <a:srgbClr val="467886"/>
                </a:solidFill>
                <a:latin typeface="Arial"/>
                <a:ea typeface="Arial"/>
                <a:cs typeface="Arial"/>
                <a:sym typeface="Arial"/>
                <a:hlinkClick r:id="rId4">
                  <a:extLst>
                    <a:ext uri="{A12FA001-AC4F-418D-AE19-62706E023703}">
                      <ahyp:hlinkClr val="tx"/>
                    </a:ext>
                  </a:extLst>
                </a:hlinkClick>
              </a:rPr>
              <a:t>Home - Vereniging Transmurale Zorg</a:t>
            </a:r>
            <a:endParaRPr sz="1800">
              <a:latin typeface="Arial"/>
              <a:ea typeface="Arial"/>
              <a:cs typeface="Arial"/>
              <a:sym typeface="Arial"/>
            </a:endParaRPr>
          </a:p>
          <a:p>
            <a:pPr indent="0" lvl="0" marL="91440" rtl="0" algn="l">
              <a:lnSpc>
                <a:spcPct val="90000"/>
              </a:lnSpc>
              <a:spcBef>
                <a:spcPts val="2000"/>
              </a:spcBef>
              <a:spcAft>
                <a:spcPts val="0"/>
              </a:spcAft>
              <a:buSzPts val="2000"/>
              <a:buNone/>
            </a:pPr>
            <a:r>
              <a:t/>
            </a:r>
            <a:endParaRPr/>
          </a:p>
        </p:txBody>
      </p:sp>
      <p:pic>
        <p:nvPicPr>
          <p:cNvPr descr="Van Deltaplan Dementie naar Nationale Dementiestrategie | Stichting ..." id="328" name="Google Shape;328;p30"/>
          <p:cNvPicPr preferRelativeResize="0"/>
          <p:nvPr/>
        </p:nvPicPr>
        <p:blipFill rotWithShape="1">
          <a:blip r:embed="rId5">
            <a:alphaModFix/>
          </a:blip>
          <a:srcRect b="0" l="0" r="0" t="0"/>
          <a:stretch/>
        </p:blipFill>
        <p:spPr>
          <a:xfrm>
            <a:off x="8526793" y="4762006"/>
            <a:ext cx="3448112" cy="112023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grpSp>
        <p:nvGrpSpPr>
          <p:cNvPr id="333" name="Google Shape;333;p31"/>
          <p:cNvGrpSpPr/>
          <p:nvPr/>
        </p:nvGrpSpPr>
        <p:grpSpPr>
          <a:xfrm>
            <a:off x="1096963" y="2713752"/>
            <a:ext cx="10058399" cy="2555605"/>
            <a:chOff x="0" y="615237"/>
            <a:chExt cx="10058399" cy="2555605"/>
          </a:xfrm>
        </p:grpSpPr>
        <p:sp>
          <p:nvSpPr>
            <p:cNvPr id="334" name="Google Shape;334;p31"/>
            <p:cNvSpPr/>
            <p:nvPr/>
          </p:nvSpPr>
          <p:spPr>
            <a:xfrm>
              <a:off x="0" y="615237"/>
              <a:ext cx="10058399" cy="113582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343586" y="870798"/>
              <a:ext cx="624703" cy="62470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1311876" y="615237"/>
              <a:ext cx="8746523" cy="11358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txBox="1"/>
            <p:nvPr/>
          </p:nvSpPr>
          <p:spPr>
            <a:xfrm>
              <a:off x="1311876" y="615237"/>
              <a:ext cx="8746523" cy="1135824"/>
            </a:xfrm>
            <a:prstGeom prst="rect">
              <a:avLst/>
            </a:prstGeom>
            <a:noFill/>
            <a:ln>
              <a:noFill/>
            </a:ln>
          </p:spPr>
          <p:txBody>
            <a:bodyPr anchorCtr="0" anchor="ctr" bIns="120200" lIns="120200" spcFirstLastPara="1" rIns="120200" wrap="square" tIns="120200">
              <a:noAutofit/>
            </a:bodyPr>
            <a:lstStyle/>
            <a:p>
              <a:pPr indent="0" lvl="0" marL="0" marR="0" rtl="0" algn="l">
                <a:lnSpc>
                  <a:spcPct val="90000"/>
                </a:lnSpc>
                <a:spcBef>
                  <a:spcPts val="0"/>
                </a:spcBef>
                <a:spcAft>
                  <a:spcPts val="0"/>
                </a:spcAft>
                <a:buClr>
                  <a:schemeClr val="dk1"/>
                </a:buClr>
                <a:buSzPts val="2500"/>
                <a:buFont typeface="Calibri"/>
                <a:buNone/>
              </a:pPr>
              <a:r>
                <a:rPr lang="nl-NL" sz="2500">
                  <a:solidFill>
                    <a:schemeClr val="dk1"/>
                  </a:solidFill>
                  <a:latin typeface="Calibri"/>
                  <a:ea typeface="Calibri"/>
                  <a:cs typeface="Calibri"/>
                  <a:sym typeface="Calibri"/>
                </a:rPr>
                <a:t>Bij benodigdheden 🡪 Transvaal apotheek 24/7 beschikbaar</a:t>
              </a:r>
              <a:endParaRPr sz="2500">
                <a:solidFill>
                  <a:schemeClr val="dk1"/>
                </a:solidFill>
                <a:latin typeface="Calibri"/>
                <a:ea typeface="Calibri"/>
                <a:cs typeface="Calibri"/>
                <a:sym typeface="Calibri"/>
              </a:endParaRPr>
            </a:p>
          </p:txBody>
        </p:sp>
        <p:sp>
          <p:nvSpPr>
            <p:cNvPr id="338" name="Google Shape;338;p31"/>
            <p:cNvSpPr/>
            <p:nvPr/>
          </p:nvSpPr>
          <p:spPr>
            <a:xfrm>
              <a:off x="0" y="2035018"/>
              <a:ext cx="10058399" cy="113582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p:nvPr/>
          </p:nvSpPr>
          <p:spPr>
            <a:xfrm>
              <a:off x="343586" y="2290578"/>
              <a:ext cx="624703" cy="62470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p:nvPr/>
          </p:nvSpPr>
          <p:spPr>
            <a:xfrm>
              <a:off x="1311876" y="2035018"/>
              <a:ext cx="8746523" cy="11358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txBox="1"/>
            <p:nvPr/>
          </p:nvSpPr>
          <p:spPr>
            <a:xfrm>
              <a:off x="1311876" y="2035018"/>
              <a:ext cx="8746523" cy="1135824"/>
            </a:xfrm>
            <a:prstGeom prst="rect">
              <a:avLst/>
            </a:prstGeom>
            <a:noFill/>
            <a:ln>
              <a:noFill/>
            </a:ln>
          </p:spPr>
          <p:txBody>
            <a:bodyPr anchorCtr="0" anchor="ctr" bIns="120200" lIns="120200" spcFirstLastPara="1" rIns="120200" wrap="square" tIns="120200">
              <a:noAutofit/>
            </a:bodyPr>
            <a:lstStyle/>
            <a:p>
              <a:pPr indent="0" lvl="0" marL="0" marR="0" rtl="0" algn="l">
                <a:lnSpc>
                  <a:spcPct val="90000"/>
                </a:lnSpc>
                <a:spcBef>
                  <a:spcPts val="0"/>
                </a:spcBef>
                <a:spcAft>
                  <a:spcPts val="0"/>
                </a:spcAft>
                <a:buClr>
                  <a:schemeClr val="dk1"/>
                </a:buClr>
                <a:buSzPts val="2500"/>
                <a:buFont typeface="Calibri"/>
                <a:buNone/>
              </a:pPr>
              <a:r>
                <a:rPr lang="nl-NL" sz="2500">
                  <a:solidFill>
                    <a:schemeClr val="dk1"/>
                  </a:solidFill>
                  <a:latin typeface="Calibri"/>
                  <a:ea typeface="Calibri"/>
                  <a:cs typeface="Calibri"/>
                  <a:sym typeface="Calibri"/>
                </a:rPr>
                <a:t>Tel: 070-3469314</a:t>
              </a:r>
              <a:endParaRPr sz="25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2800"/>
              <a:buFont typeface="Calibri"/>
              <a:buNone/>
            </a:pPr>
            <a:br>
              <a:rPr i="1" lang="nl-NL" sz="2800"/>
            </a:br>
            <a:r>
              <a:rPr i="1" lang="nl-NL" sz="4000"/>
              <a:t>Helpdesk</a:t>
            </a:r>
            <a:endParaRPr i="1" sz="2800"/>
          </a:p>
        </p:txBody>
      </p:sp>
      <p:sp>
        <p:nvSpPr>
          <p:cNvPr id="348" name="Google Shape;348;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77800" lvl="0" marL="91440" rtl="0" algn="l">
              <a:lnSpc>
                <a:spcPct val="107000"/>
              </a:lnSpc>
              <a:spcBef>
                <a:spcPts val="0"/>
              </a:spcBef>
              <a:spcAft>
                <a:spcPts val="0"/>
              </a:spcAft>
              <a:buSzPts val="2800"/>
              <a:buChar char=" "/>
            </a:pPr>
            <a:r>
              <a:rPr lang="nl-NL" sz="2800">
                <a:latin typeface="Arial"/>
                <a:ea typeface="Arial"/>
                <a:cs typeface="Arial"/>
                <a:sym typeface="Arial"/>
              </a:rPr>
              <a:t>Bij benodigde informatie of advies over zorg aan patiënten in de palliatieve fase 🡪 Helpdesk Palliatieve Zorg Haaglanden.</a:t>
            </a:r>
            <a:endParaRPr/>
          </a:p>
          <a:p>
            <a:pPr indent="0" lvl="0" marL="0" rtl="0" algn="l">
              <a:lnSpc>
                <a:spcPct val="107000"/>
              </a:lnSpc>
              <a:spcBef>
                <a:spcPts val="2000"/>
              </a:spcBef>
              <a:spcAft>
                <a:spcPts val="0"/>
              </a:spcAft>
              <a:buSzPts val="2800"/>
              <a:buNone/>
            </a:pPr>
            <a:r>
              <a:t/>
            </a:r>
            <a:endParaRPr sz="2800">
              <a:latin typeface="Arial"/>
              <a:ea typeface="Arial"/>
              <a:cs typeface="Arial"/>
              <a:sym typeface="Arial"/>
            </a:endParaRPr>
          </a:p>
          <a:p>
            <a:pPr indent="-177800" lvl="0" marL="91440" rtl="0" algn="l">
              <a:lnSpc>
                <a:spcPct val="107000"/>
              </a:lnSpc>
              <a:spcBef>
                <a:spcPts val="2000"/>
              </a:spcBef>
              <a:spcAft>
                <a:spcPts val="0"/>
              </a:spcAft>
              <a:buSzPts val="2800"/>
              <a:buChar char=" "/>
            </a:pPr>
            <a:r>
              <a:rPr lang="nl-NL" sz="2800">
                <a:latin typeface="Arial"/>
                <a:ea typeface="Arial"/>
                <a:cs typeface="Arial"/>
                <a:sym typeface="Arial"/>
              </a:rPr>
              <a:t>Kaderarts palliatieve zorg 🡪 Maarten Dekker</a:t>
            </a:r>
            <a:endParaRPr/>
          </a:p>
          <a:p>
            <a:pPr indent="0" lvl="0" marL="0" rtl="0" algn="l">
              <a:lnSpc>
                <a:spcPct val="107000"/>
              </a:lnSpc>
              <a:spcBef>
                <a:spcPts val="2000"/>
              </a:spcBef>
              <a:spcAft>
                <a:spcPts val="0"/>
              </a:spcAft>
              <a:buSzPts val="2000"/>
              <a:buNone/>
            </a:pPr>
            <a:r>
              <a:t/>
            </a:r>
            <a:endParaRPr>
              <a:latin typeface="Arial"/>
              <a:ea typeface="Arial"/>
              <a:cs typeface="Arial"/>
              <a:sym typeface="Arial"/>
            </a:endParaRPr>
          </a:p>
          <a:p>
            <a:pPr indent="-177800" lvl="0" marL="91440" rtl="0" algn="l">
              <a:lnSpc>
                <a:spcPct val="107000"/>
              </a:lnSpc>
              <a:spcBef>
                <a:spcPts val="2000"/>
              </a:spcBef>
              <a:spcAft>
                <a:spcPts val="0"/>
              </a:spcAft>
              <a:buSzPts val="2800"/>
              <a:buChar char=" "/>
            </a:pPr>
            <a:r>
              <a:rPr lang="nl-NL" sz="2800">
                <a:latin typeface="Arial"/>
                <a:ea typeface="Arial"/>
                <a:cs typeface="Arial"/>
                <a:sym typeface="Arial"/>
              </a:rPr>
              <a:t>Contact: </a:t>
            </a:r>
            <a:r>
              <a:rPr lang="nl-NL" sz="2800" u="sng">
                <a:solidFill>
                  <a:schemeClr val="accent2"/>
                </a:solidFill>
                <a:latin typeface="Arial"/>
                <a:ea typeface="Arial"/>
                <a:cs typeface="Arial"/>
                <a:sym typeface="Arial"/>
              </a:rPr>
              <a:t>088 123 245 0</a:t>
            </a:r>
            <a:endParaRPr/>
          </a:p>
          <a:p>
            <a:pPr indent="0" lvl="0" marL="91440" rtl="0" algn="l">
              <a:lnSpc>
                <a:spcPct val="107000"/>
              </a:lnSpc>
              <a:spcBef>
                <a:spcPts val="2000"/>
              </a:spcBef>
              <a:spcAft>
                <a:spcPts val="0"/>
              </a:spcAft>
              <a:buSzPts val="2000"/>
              <a:buNone/>
            </a:pPr>
            <a:r>
              <a:t/>
            </a:r>
            <a:endParaRPr u="sng">
              <a:solidFill>
                <a:schemeClr val="accent2"/>
              </a:solidFill>
              <a:latin typeface="Arial"/>
              <a:ea typeface="Arial"/>
              <a:cs typeface="Arial"/>
              <a:sym typeface="Arial"/>
            </a:endParaRPr>
          </a:p>
          <a:p>
            <a:pPr indent="0" lvl="0" marL="0" rtl="0" algn="l">
              <a:lnSpc>
                <a:spcPct val="107000"/>
              </a:lnSpc>
              <a:spcBef>
                <a:spcPts val="2000"/>
              </a:spcBef>
              <a:spcAft>
                <a:spcPts val="0"/>
              </a:spcAft>
              <a:buSzPts val="2800"/>
              <a:buNone/>
            </a:pPr>
            <a:r>
              <a:t/>
            </a:r>
            <a:endParaRPr sz="2800">
              <a:latin typeface="Arial"/>
              <a:ea typeface="Arial"/>
              <a:cs typeface="Arial"/>
              <a:sym typeface="Arial"/>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Maken van afspraken (1)</a:t>
            </a:r>
            <a:endParaRPr/>
          </a:p>
        </p:txBody>
      </p:sp>
      <p:sp>
        <p:nvSpPr>
          <p:cNvPr id="355" name="Google Shape;355;p33"/>
          <p:cNvSpPr txBox="1"/>
          <p:nvPr>
            <p:ph idx="1" type="body"/>
          </p:nvPr>
        </p:nvSpPr>
        <p:spPr>
          <a:xfrm>
            <a:off x="623636" y="1937084"/>
            <a:ext cx="10974806" cy="5017170"/>
          </a:xfrm>
          <a:prstGeom prst="rect">
            <a:avLst/>
          </a:prstGeom>
          <a:noFill/>
          <a:ln>
            <a:noFill/>
          </a:ln>
        </p:spPr>
        <p:txBody>
          <a:bodyPr anchorCtr="0" anchor="t" bIns="45700" lIns="0" spcFirstLastPara="1" rIns="0" wrap="square" tIns="45700">
            <a:normAutofit/>
          </a:bodyPr>
          <a:lstStyle/>
          <a:p>
            <a:pPr indent="-101600" lvl="0" marL="91440" rtl="0" algn="l">
              <a:lnSpc>
                <a:spcPct val="90000"/>
              </a:lnSpc>
              <a:spcBef>
                <a:spcPts val="0"/>
              </a:spcBef>
              <a:spcAft>
                <a:spcPts val="0"/>
              </a:spcAft>
              <a:buSzPts val="1600"/>
              <a:buChar char=" "/>
            </a:pPr>
            <a:r>
              <a:rPr b="1" lang="nl-NL" sz="1600">
                <a:latin typeface="Arial"/>
                <a:ea typeface="Arial"/>
                <a:cs typeface="Arial"/>
                <a:sym typeface="Arial"/>
              </a:rPr>
              <a:t>Afspraak communicatie en medicatie beschikbaarheid</a:t>
            </a:r>
            <a:endParaRPr sz="1600">
              <a:latin typeface="Arial"/>
              <a:ea typeface="Arial"/>
              <a:cs typeface="Arial"/>
              <a:sym typeface="Arial"/>
            </a:endParaRPr>
          </a:p>
          <a:p>
            <a:pPr indent="-101600" lvl="0" marL="91440" rtl="0" algn="l">
              <a:lnSpc>
                <a:spcPct val="90000"/>
              </a:lnSpc>
              <a:spcBef>
                <a:spcPts val="1400"/>
              </a:spcBef>
              <a:spcAft>
                <a:spcPts val="0"/>
              </a:spcAft>
              <a:buSzPts val="1600"/>
              <a:buChar char=" "/>
            </a:pPr>
            <a:r>
              <a:rPr b="1" lang="nl-NL" sz="1600">
                <a:latin typeface="Arial"/>
                <a:ea typeface="Arial"/>
                <a:cs typeface="Arial"/>
                <a:sym typeface="Arial"/>
              </a:rPr>
              <a:t>Actie </a:t>
            </a:r>
            <a:endParaRPr b="1" sz="1600">
              <a:latin typeface="Arial"/>
              <a:ea typeface="Arial"/>
              <a:cs typeface="Arial"/>
              <a:sym typeface="Arial"/>
            </a:endParaRPr>
          </a:p>
          <a:p>
            <a:pPr indent="-342900" lvl="0" marL="342900" rtl="0" algn="l">
              <a:lnSpc>
                <a:spcPct val="107000"/>
              </a:lnSpc>
              <a:spcBef>
                <a:spcPts val="1400"/>
              </a:spcBef>
              <a:spcAft>
                <a:spcPts val="0"/>
              </a:spcAft>
              <a:buSzPts val="1600"/>
              <a:buFont typeface="Calibri"/>
              <a:buAutoNum type="arabicPeriod"/>
            </a:pPr>
            <a:r>
              <a:rPr b="1" lang="nl-NL" sz="1600">
                <a:latin typeface="Arial"/>
                <a:ea typeface="Arial"/>
                <a:cs typeface="Arial"/>
                <a:sym typeface="Arial"/>
              </a:rPr>
              <a:t>Huisarts</a:t>
            </a:r>
            <a:r>
              <a:rPr lang="nl-NL" sz="1600">
                <a:latin typeface="Arial"/>
                <a:ea typeface="Arial"/>
                <a:cs typeface="Arial"/>
                <a:sym typeface="Arial"/>
              </a:rPr>
              <a:t>: Informeert de apotheker direct bij het besluit om palliatieve zorg te starten of  bij wijzigingen in de behandeling van de patiënt.</a:t>
            </a:r>
            <a:endParaRPr/>
          </a:p>
          <a:p>
            <a:pPr indent="-342900" lvl="0" marL="342900" rtl="0" algn="l">
              <a:lnSpc>
                <a:spcPct val="107000"/>
              </a:lnSpc>
              <a:spcBef>
                <a:spcPts val="2000"/>
              </a:spcBef>
              <a:spcAft>
                <a:spcPts val="0"/>
              </a:spcAft>
              <a:buSzPts val="1600"/>
              <a:buFont typeface="Calibri"/>
              <a:buAutoNum type="arabicPeriod"/>
            </a:pPr>
            <a:r>
              <a:rPr b="1" lang="nl-NL" sz="1600">
                <a:latin typeface="Arial"/>
                <a:ea typeface="Arial"/>
                <a:cs typeface="Arial"/>
                <a:sym typeface="Arial"/>
              </a:rPr>
              <a:t>Apotheker</a:t>
            </a:r>
            <a:r>
              <a:rPr lang="nl-NL" sz="1600">
                <a:latin typeface="Arial"/>
                <a:ea typeface="Arial"/>
                <a:cs typeface="Arial"/>
                <a:sym typeface="Arial"/>
              </a:rPr>
              <a:t>: De apotheker zorgt ervoor dat de benodigde palliatieve medicatie op tijd beschikbaar is. Indien nodig, overlegt de apotheker met de huisarts over specifieke medicatie of dosisaanpassingen.</a:t>
            </a:r>
            <a:endParaRPr/>
          </a:p>
          <a:p>
            <a:pPr indent="-342900" lvl="0" marL="342900" rtl="0" algn="l">
              <a:lnSpc>
                <a:spcPct val="107000"/>
              </a:lnSpc>
              <a:spcBef>
                <a:spcPts val="2000"/>
              </a:spcBef>
              <a:spcAft>
                <a:spcPts val="0"/>
              </a:spcAft>
              <a:buSzPts val="1600"/>
              <a:buFont typeface="Calibri"/>
              <a:buAutoNum type="arabicPeriod"/>
            </a:pPr>
            <a:r>
              <a:rPr b="1" lang="nl-NL" sz="1600">
                <a:latin typeface="Arial"/>
                <a:ea typeface="Arial"/>
                <a:cs typeface="Arial"/>
                <a:sym typeface="Arial"/>
              </a:rPr>
              <a:t>Terugkoppeling</a:t>
            </a:r>
            <a:r>
              <a:rPr lang="nl-NL" sz="1600">
                <a:latin typeface="Arial"/>
                <a:ea typeface="Arial"/>
                <a:cs typeface="Arial"/>
                <a:sym typeface="Arial"/>
              </a:rPr>
              <a:t>: Er vindt regelmatige terugkoppeling plaats tussen huisarts en apotheker om te waarborgen dat er geen tekorten ontstaan en dat de medicatie goed wordt afgestemd op de symptomen van de patiënt.</a:t>
            </a:r>
            <a:endParaRPr sz="1600">
              <a:latin typeface="Arial"/>
              <a:ea typeface="Arial"/>
              <a:cs typeface="Arial"/>
              <a:sym typeface="Arial"/>
            </a:endParaRPr>
          </a:p>
          <a:p>
            <a:pPr indent="-101600" lvl="0" marL="91440" rtl="0" algn="l">
              <a:lnSpc>
                <a:spcPct val="107000"/>
              </a:lnSpc>
              <a:spcBef>
                <a:spcPts val="2000"/>
              </a:spcBef>
              <a:spcAft>
                <a:spcPts val="0"/>
              </a:spcAft>
              <a:buSzPts val="1600"/>
              <a:buChar char=" "/>
            </a:pPr>
            <a:r>
              <a:rPr b="1" lang="nl-NL" sz="1600">
                <a:latin typeface="Arial"/>
                <a:ea typeface="Arial"/>
                <a:cs typeface="Arial"/>
                <a:sym typeface="Arial"/>
              </a:rPr>
              <a:t>Resultaatdoelstelling:</a:t>
            </a:r>
            <a:br>
              <a:rPr lang="nl-NL" sz="1600">
                <a:latin typeface="Arial"/>
                <a:ea typeface="Arial"/>
                <a:cs typeface="Arial"/>
                <a:sym typeface="Arial"/>
              </a:rPr>
            </a:br>
            <a:r>
              <a:rPr lang="nl-NL" sz="1600">
                <a:latin typeface="Arial"/>
                <a:ea typeface="Arial"/>
                <a:cs typeface="Arial"/>
                <a:sym typeface="Arial"/>
              </a:rPr>
              <a:t>Door de directe communicatie tussen huisarts en apotheker wordt de continuïteit en kwaliteit van de palliatieve zorg gewaarborgd. De patiënt ontvangt tijdig de juiste medicatie en hulpmiddelen, wat zorgt voor optimale symptoombestrijding en comfort in de laatste levensfase.</a:t>
            </a:r>
            <a:endParaRPr/>
          </a:p>
          <a:p>
            <a:pPr indent="0" lvl="0" marL="91440" rtl="0" algn="l">
              <a:lnSpc>
                <a:spcPct val="107000"/>
              </a:lnSpc>
              <a:spcBef>
                <a:spcPts val="2000"/>
              </a:spcBef>
              <a:spcAft>
                <a:spcPts val="0"/>
              </a:spcAft>
              <a:buSzPts val="1800"/>
              <a:buNone/>
            </a:pPr>
            <a:r>
              <a:t/>
            </a:r>
            <a:endParaRPr sz="1800">
              <a:latin typeface="Arial"/>
              <a:ea typeface="Arial"/>
              <a:cs typeface="Arial"/>
              <a:sym typeface="Arial"/>
            </a:endParaRPr>
          </a:p>
          <a:p>
            <a:pPr indent="0" lvl="0" marL="91440" rtl="0" algn="l">
              <a:lnSpc>
                <a:spcPct val="90000"/>
              </a:lnSpc>
              <a:spcBef>
                <a:spcPts val="2000"/>
              </a:spcBef>
              <a:spcAft>
                <a:spcPts val="0"/>
              </a:spcAft>
              <a:buSzPts val="1800"/>
              <a:buNone/>
            </a:pPr>
            <a:r>
              <a:t/>
            </a:r>
            <a:endParaRPr sz="1800">
              <a:latin typeface="Arial"/>
              <a:ea typeface="Arial"/>
              <a:cs typeface="Arial"/>
              <a:sym typeface="Arial"/>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Maken van afspraken (2)</a:t>
            </a:r>
            <a:endParaRPr/>
          </a:p>
        </p:txBody>
      </p:sp>
      <p:sp>
        <p:nvSpPr>
          <p:cNvPr id="362" name="Google Shape;362;p34"/>
          <p:cNvSpPr txBox="1"/>
          <p:nvPr>
            <p:ph idx="1" type="body"/>
          </p:nvPr>
        </p:nvSpPr>
        <p:spPr>
          <a:xfrm>
            <a:off x="593557" y="1903145"/>
            <a:ext cx="11430000" cy="4475747"/>
          </a:xfrm>
          <a:prstGeom prst="rect">
            <a:avLst/>
          </a:prstGeom>
          <a:noFill/>
          <a:ln>
            <a:noFill/>
          </a:ln>
        </p:spPr>
        <p:txBody>
          <a:bodyPr anchorCtr="0" anchor="t" bIns="45700" lIns="0" spcFirstLastPara="1" rIns="0" wrap="square" tIns="45700">
            <a:normAutofit/>
          </a:bodyPr>
          <a:lstStyle/>
          <a:p>
            <a:pPr indent="-101600" lvl="0" marL="91440" rtl="0" algn="l">
              <a:lnSpc>
                <a:spcPct val="107000"/>
              </a:lnSpc>
              <a:spcBef>
                <a:spcPts val="0"/>
              </a:spcBef>
              <a:spcAft>
                <a:spcPts val="0"/>
              </a:spcAft>
              <a:buSzPts val="1600"/>
              <a:buChar char=" "/>
            </a:pPr>
            <a:r>
              <a:rPr b="1" lang="nl-NL" sz="1600">
                <a:latin typeface="Arial"/>
                <a:ea typeface="Arial"/>
                <a:cs typeface="Arial"/>
                <a:sym typeface="Arial"/>
              </a:rPr>
              <a:t>Afspraak over medicatiereview</a:t>
            </a:r>
            <a:endParaRPr/>
          </a:p>
          <a:p>
            <a:pPr indent="-101600" lvl="0" marL="91440" rtl="0" algn="l">
              <a:lnSpc>
                <a:spcPct val="107000"/>
              </a:lnSpc>
              <a:spcBef>
                <a:spcPts val="2000"/>
              </a:spcBef>
              <a:spcAft>
                <a:spcPts val="0"/>
              </a:spcAft>
              <a:buSzPts val="1600"/>
              <a:buChar char=" "/>
            </a:pPr>
            <a:r>
              <a:rPr b="1" lang="nl-NL" sz="1600">
                <a:latin typeface="Arial"/>
                <a:ea typeface="Arial"/>
                <a:cs typeface="Arial"/>
                <a:sym typeface="Arial"/>
              </a:rPr>
              <a:t>Actie</a:t>
            </a:r>
            <a:endParaRPr/>
          </a:p>
          <a:p>
            <a:pPr indent="-342900" lvl="0" marL="342900" rtl="0" algn="l">
              <a:lnSpc>
                <a:spcPct val="107000"/>
              </a:lnSpc>
              <a:spcBef>
                <a:spcPts val="2000"/>
              </a:spcBef>
              <a:spcAft>
                <a:spcPts val="0"/>
              </a:spcAft>
              <a:buSzPts val="1600"/>
              <a:buAutoNum type="arabicPeriod"/>
            </a:pPr>
            <a:r>
              <a:rPr b="1" lang="nl-NL" sz="1600">
                <a:latin typeface="Arial"/>
                <a:ea typeface="Arial"/>
                <a:cs typeface="Arial"/>
                <a:sym typeface="Arial"/>
              </a:rPr>
              <a:t>Huisarts: </a:t>
            </a:r>
            <a:r>
              <a:rPr lang="nl-NL" sz="1600">
                <a:latin typeface="Arial"/>
                <a:ea typeface="Arial"/>
                <a:cs typeface="Arial"/>
                <a:sym typeface="Arial"/>
              </a:rPr>
              <a:t>De huisarts informeert de apotheker over de volledige medicatie overzicht van de patiënt, zodat er een volledige medicatiebeoordeling kan plaatsvinden.</a:t>
            </a:r>
            <a:endParaRPr/>
          </a:p>
          <a:p>
            <a:pPr indent="-342900" lvl="0" marL="342900" rtl="0" algn="l">
              <a:lnSpc>
                <a:spcPct val="107000"/>
              </a:lnSpc>
              <a:spcBef>
                <a:spcPts val="2000"/>
              </a:spcBef>
              <a:spcAft>
                <a:spcPts val="0"/>
              </a:spcAft>
              <a:buSzPts val="1600"/>
              <a:buAutoNum type="arabicPeriod"/>
            </a:pPr>
            <a:r>
              <a:rPr b="1" lang="nl-NL" sz="1600">
                <a:latin typeface="Arial"/>
                <a:ea typeface="Arial"/>
                <a:cs typeface="Arial"/>
                <a:sym typeface="Arial"/>
              </a:rPr>
              <a:t>Apotheker: </a:t>
            </a:r>
            <a:r>
              <a:rPr lang="nl-NL" sz="1600">
                <a:latin typeface="Arial"/>
                <a:ea typeface="Arial"/>
                <a:cs typeface="Arial"/>
                <a:sym typeface="Arial"/>
              </a:rPr>
              <a:t>De apotheker controleert de medicatie op mogelijke interacties, overdosering, of het voortzetten van niet-noodzakelijke medicatie, en bespreekt dit met de huisarts.</a:t>
            </a:r>
            <a:endParaRPr/>
          </a:p>
          <a:p>
            <a:pPr indent="-342900" lvl="0" marL="342900" rtl="0" algn="l">
              <a:lnSpc>
                <a:spcPct val="107000"/>
              </a:lnSpc>
              <a:spcBef>
                <a:spcPts val="2000"/>
              </a:spcBef>
              <a:spcAft>
                <a:spcPts val="0"/>
              </a:spcAft>
              <a:buSzPts val="1600"/>
              <a:buAutoNum type="arabicPeriod"/>
            </a:pPr>
            <a:r>
              <a:rPr b="1" lang="nl-NL" sz="1600">
                <a:latin typeface="Arial"/>
                <a:ea typeface="Arial"/>
                <a:cs typeface="Arial"/>
                <a:sym typeface="Arial"/>
              </a:rPr>
              <a:t>Terugkoppeling: </a:t>
            </a:r>
            <a:r>
              <a:rPr lang="nl-NL" sz="1600">
                <a:latin typeface="Arial"/>
                <a:ea typeface="Arial"/>
                <a:cs typeface="Arial"/>
                <a:sym typeface="Arial"/>
              </a:rPr>
              <a:t>Op basis van de medicatiereview wordt er eventueel medicatie aangepast of gestopt.</a:t>
            </a:r>
            <a:endParaRPr/>
          </a:p>
          <a:p>
            <a:pPr indent="-101600" lvl="0" marL="91440" rtl="0" algn="l">
              <a:lnSpc>
                <a:spcPct val="107000"/>
              </a:lnSpc>
              <a:spcBef>
                <a:spcPts val="2000"/>
              </a:spcBef>
              <a:spcAft>
                <a:spcPts val="0"/>
              </a:spcAft>
              <a:buSzPts val="1600"/>
              <a:buChar char=" "/>
            </a:pPr>
            <a:r>
              <a:rPr b="1" lang="nl-NL" sz="1600">
                <a:latin typeface="Arial"/>
                <a:ea typeface="Arial"/>
                <a:cs typeface="Arial"/>
                <a:sym typeface="Arial"/>
              </a:rPr>
              <a:t>Resultaatdoelstelling:</a:t>
            </a:r>
            <a:br>
              <a:rPr b="1" lang="nl-NL" sz="1600">
                <a:latin typeface="Arial"/>
                <a:ea typeface="Arial"/>
                <a:cs typeface="Arial"/>
                <a:sym typeface="Arial"/>
              </a:rPr>
            </a:br>
            <a:r>
              <a:rPr lang="nl-NL" sz="1600">
                <a:latin typeface="Arial"/>
                <a:ea typeface="Arial"/>
                <a:cs typeface="Arial"/>
                <a:sym typeface="Arial"/>
              </a:rPr>
              <a:t>De patiënt ontvangt alleen de medicatie die echt noodzakelijk is, met een focus op symptoombestrijding en comfort, en mogelijke interacties of bijwerkingen worden geminimaliseerd.</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35"/>
          <p:cNvSpPr txBox="1"/>
          <p:nvPr>
            <p:ph type="title"/>
          </p:nvPr>
        </p:nvSpPr>
        <p:spPr>
          <a:xfrm>
            <a:off x="1171074" y="220579"/>
            <a:ext cx="5334000" cy="1524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lang="nl-NL" sz="3600"/>
              <a:t>Evaluatie</a:t>
            </a:r>
            <a:endParaRPr sz="3600"/>
          </a:p>
        </p:txBody>
      </p:sp>
      <p:sp>
        <p:nvSpPr>
          <p:cNvPr id="368" name="Google Shape;368;p35"/>
          <p:cNvSpPr txBox="1"/>
          <p:nvPr>
            <p:ph idx="1" type="body"/>
          </p:nvPr>
        </p:nvSpPr>
        <p:spPr>
          <a:xfrm>
            <a:off x="762000" y="2286000"/>
            <a:ext cx="5334000" cy="3810001"/>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200"/>
              <a:buNone/>
            </a:pPr>
            <a:r>
              <a:t/>
            </a:r>
            <a:endParaRPr sz="2200">
              <a:latin typeface="Arial"/>
              <a:ea typeface="Arial"/>
              <a:cs typeface="Arial"/>
              <a:sym typeface="Arial"/>
            </a:endParaRPr>
          </a:p>
          <a:p>
            <a:pPr indent="-139700" lvl="0" marL="91440" rtl="0" algn="l">
              <a:lnSpc>
                <a:spcPct val="90000"/>
              </a:lnSpc>
              <a:spcBef>
                <a:spcPts val="2000"/>
              </a:spcBef>
              <a:spcAft>
                <a:spcPts val="0"/>
              </a:spcAft>
              <a:buSzPts val="2200"/>
              <a:buFont typeface="Arial"/>
              <a:buChar char="•"/>
            </a:pPr>
            <a:r>
              <a:rPr lang="nl-NL" sz="2200">
                <a:latin typeface="Arial"/>
                <a:ea typeface="Arial"/>
                <a:cs typeface="Arial"/>
                <a:sym typeface="Arial"/>
              </a:rPr>
              <a:t>  Stel een datum vast voor het evalueren    van de gemaakte afspraken.</a:t>
            </a:r>
            <a:endParaRPr/>
          </a:p>
          <a:p>
            <a:pPr indent="-139700" lvl="0" marL="91440" rtl="0" algn="l">
              <a:lnSpc>
                <a:spcPct val="90000"/>
              </a:lnSpc>
              <a:spcBef>
                <a:spcPts val="2000"/>
              </a:spcBef>
              <a:spcAft>
                <a:spcPts val="0"/>
              </a:spcAft>
              <a:buSzPts val="2200"/>
              <a:buFont typeface="Arial"/>
              <a:buChar char="•"/>
            </a:pPr>
            <a:r>
              <a:rPr lang="nl-NL" sz="2200">
                <a:latin typeface="Arial"/>
                <a:ea typeface="Arial"/>
                <a:cs typeface="Arial"/>
                <a:sym typeface="Arial"/>
              </a:rPr>
              <a:t>  Noem verbeterpunten op.</a:t>
            </a:r>
            <a:endParaRPr/>
          </a:p>
          <a:p>
            <a:pPr indent="-139700" lvl="0" marL="91440" rtl="0" algn="l">
              <a:lnSpc>
                <a:spcPct val="90000"/>
              </a:lnSpc>
              <a:spcBef>
                <a:spcPts val="2000"/>
              </a:spcBef>
              <a:spcAft>
                <a:spcPts val="0"/>
              </a:spcAft>
              <a:buSzPts val="2200"/>
              <a:buFont typeface="Arial"/>
              <a:buChar char="•"/>
            </a:pPr>
            <a:r>
              <a:rPr lang="nl-NL" sz="2200">
                <a:latin typeface="Arial"/>
                <a:ea typeface="Arial"/>
                <a:cs typeface="Arial"/>
                <a:sym typeface="Arial"/>
              </a:rPr>
              <a:t>  Evaluatieformulieren voor 31-12’25 ingevuld mailen naar info@efdh.nl</a:t>
            </a:r>
            <a:endParaRPr sz="2200">
              <a:latin typeface="Arial"/>
              <a:ea typeface="Arial"/>
              <a:cs typeface="Arial"/>
              <a:sym typeface="Arial"/>
            </a:endParaRPr>
          </a:p>
          <a:p>
            <a:pPr indent="0" lvl="0" marL="91440" rtl="0" algn="l">
              <a:lnSpc>
                <a:spcPct val="90000"/>
              </a:lnSpc>
              <a:spcBef>
                <a:spcPts val="2000"/>
              </a:spcBef>
              <a:spcAft>
                <a:spcPts val="0"/>
              </a:spcAft>
              <a:buSzPts val="2200"/>
              <a:buNone/>
            </a:pPr>
            <a:r>
              <a:t/>
            </a:r>
            <a:endParaRPr sz="2200"/>
          </a:p>
        </p:txBody>
      </p:sp>
      <p:pic>
        <p:nvPicPr>
          <p:cNvPr id="369" name="Google Shape;369;p35"/>
          <p:cNvPicPr preferRelativeResize="0"/>
          <p:nvPr/>
        </p:nvPicPr>
        <p:blipFill rotWithShape="1">
          <a:blip r:embed="rId3">
            <a:alphaModFix/>
          </a:blip>
          <a:srcRect b="0" l="0" r="0" t="0"/>
          <a:stretch/>
        </p:blipFill>
        <p:spPr>
          <a:xfrm>
            <a:off x="7169425" y="1251589"/>
            <a:ext cx="4810539" cy="48105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36"/>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36"/>
          <p:cNvSpPr/>
          <p:nvPr/>
        </p:nvSpPr>
        <p:spPr>
          <a:xfrm>
            <a:off x="1" y="6334316"/>
            <a:ext cx="12192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377" name="Google Shape;377;p3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378" name="Google Shape;378;p36"/>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36"/>
          <p:cNvSpPr txBox="1"/>
          <p:nvPr>
            <p:ph type="title"/>
          </p:nvPr>
        </p:nvSpPr>
        <p:spPr>
          <a:xfrm>
            <a:off x="6730000" y="639097"/>
            <a:ext cx="4813072"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nl-NL" sz="8000">
                <a:solidFill>
                  <a:srgbClr val="262626"/>
                </a:solidFill>
              </a:rPr>
              <a:t>Afsluiting </a:t>
            </a:r>
            <a:endParaRPr/>
          </a:p>
        </p:txBody>
      </p:sp>
      <p:pic>
        <p:nvPicPr>
          <p:cNvPr descr="Afbeelding met creativiteit&#10;&#10;Beschrijving automatisch gegenereerd met lage betrouwbaarheid" id="380" name="Google Shape;380;p36"/>
          <p:cNvPicPr preferRelativeResize="0"/>
          <p:nvPr/>
        </p:nvPicPr>
        <p:blipFill rotWithShape="1">
          <a:blip r:embed="rId3">
            <a:alphaModFix/>
          </a:blip>
          <a:srcRect b="-2" l="27864" r="-2" t="0"/>
          <a:stretch/>
        </p:blipFill>
        <p:spPr>
          <a:xfrm>
            <a:off x="633999" y="640081"/>
            <a:ext cx="5462001" cy="5054156"/>
          </a:xfrm>
          <a:prstGeom prst="rect">
            <a:avLst/>
          </a:prstGeom>
          <a:noFill/>
          <a:ln>
            <a:noFill/>
          </a:ln>
        </p:spPr>
      </p:pic>
      <p:cxnSp>
        <p:nvCxnSpPr>
          <p:cNvPr id="381" name="Google Shape;381;p36"/>
          <p:cNvCxnSpPr/>
          <p:nvPr/>
        </p:nvCxnSpPr>
        <p:spPr>
          <a:xfrm>
            <a:off x="6805053" y="4343400"/>
            <a:ext cx="4389120" cy="0"/>
          </a:xfrm>
          <a:prstGeom prst="straightConnector1">
            <a:avLst/>
          </a:prstGeom>
          <a:noFill/>
          <a:ln cap="flat" cmpd="sng" w="9525">
            <a:solidFill>
              <a:schemeClr val="dk2">
                <a:alpha val="90196"/>
              </a:schemeClr>
            </a:solidFill>
            <a:prstDash val="solid"/>
            <a:round/>
            <a:headEnd len="sm" w="sm" type="none"/>
            <a:tailEnd len="sm" w="sm" type="none"/>
          </a:ln>
        </p:spPr>
      </p:cxnSp>
      <p:sp>
        <p:nvSpPr>
          <p:cNvPr id="382" name="Google Shape;382;p36"/>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36"/>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Instructies Kahoot </a:t>
            </a:r>
            <a:endParaRPr/>
          </a:p>
        </p:txBody>
      </p:sp>
      <p:cxnSp>
        <p:nvCxnSpPr>
          <p:cNvPr id="143" name="Google Shape;143;p4"/>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
        <p:nvSpPr>
          <p:cNvPr id="144" name="Google Shape;144;p4"/>
          <p:cNvSpPr txBox="1"/>
          <p:nvPr>
            <p:ph idx="1" type="body"/>
          </p:nvPr>
        </p:nvSpPr>
        <p:spPr>
          <a:xfrm>
            <a:off x="1097279" y="1845734"/>
            <a:ext cx="6454987"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nl-NL"/>
              <a:t>Instructies voor starten van de Kahoot! </a:t>
            </a:r>
            <a:endParaRPr/>
          </a:p>
          <a:p>
            <a:pPr indent="-127000" lvl="0" marL="91440" rtl="0" algn="l">
              <a:lnSpc>
                <a:spcPct val="90000"/>
              </a:lnSpc>
              <a:spcBef>
                <a:spcPts val="1400"/>
              </a:spcBef>
              <a:spcAft>
                <a:spcPts val="0"/>
              </a:spcAft>
              <a:buSzPts val="2000"/>
              <a:buChar char=" "/>
            </a:pPr>
            <a:r>
              <a:rPr lang="nl-NL"/>
              <a:t>Log </a:t>
            </a:r>
            <a:r>
              <a:rPr lang="nl-NL" u="sng">
                <a:solidFill>
                  <a:schemeClr val="hlink"/>
                </a:solidFill>
                <a:hlinkClick r:id="rId3"/>
              </a:rPr>
              <a:t>hier</a:t>
            </a:r>
            <a:r>
              <a:rPr lang="nl-NL"/>
              <a:t> in. </a:t>
            </a:r>
            <a:endParaRPr/>
          </a:p>
          <a:p>
            <a:pPr indent="-342900" lvl="0" marL="342900" rtl="0" algn="l">
              <a:lnSpc>
                <a:spcPct val="90000"/>
              </a:lnSpc>
              <a:spcBef>
                <a:spcPts val="1400"/>
              </a:spcBef>
              <a:spcAft>
                <a:spcPts val="0"/>
              </a:spcAft>
              <a:buSzPts val="2000"/>
              <a:buFont typeface="Arial"/>
              <a:buChar char="•"/>
            </a:pPr>
            <a:r>
              <a:rPr lang="nl-NL"/>
              <a:t>Start de kennistoets als iedereen is ingelogd.</a:t>
            </a:r>
            <a:endParaRPr/>
          </a:p>
          <a:p>
            <a:pPr indent="0" lvl="0" marL="91440" rtl="0" algn="l">
              <a:lnSpc>
                <a:spcPct val="90000"/>
              </a:lnSpc>
              <a:spcBef>
                <a:spcPts val="140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nl-NL"/>
              <a:t>Voor de deelnemers:</a:t>
            </a:r>
            <a:endParaRPr/>
          </a:p>
          <a:p>
            <a:pPr indent="-342900" lvl="0" marL="342900" rtl="0" algn="l">
              <a:lnSpc>
                <a:spcPct val="90000"/>
              </a:lnSpc>
              <a:spcBef>
                <a:spcPts val="1400"/>
              </a:spcBef>
              <a:spcAft>
                <a:spcPts val="0"/>
              </a:spcAft>
              <a:buSzPts val="2000"/>
              <a:buFont typeface="Arial"/>
              <a:buChar char="•"/>
            </a:pPr>
            <a:r>
              <a:rPr lang="nl-NL"/>
              <a:t>Ga via smartphone of tablet naar </a:t>
            </a:r>
            <a:r>
              <a:rPr lang="nl-NL" u="sng">
                <a:solidFill>
                  <a:schemeClr val="hlink"/>
                </a:solidFill>
                <a:hlinkClick r:id="rId4"/>
              </a:rPr>
              <a:t>www.kahoot.it</a:t>
            </a:r>
            <a:r>
              <a:rPr lang="nl-NL"/>
              <a:t>.</a:t>
            </a:r>
            <a:endParaRPr/>
          </a:p>
          <a:p>
            <a:pPr indent="-342900" lvl="0" marL="342900" rtl="0" algn="l">
              <a:lnSpc>
                <a:spcPct val="90000"/>
              </a:lnSpc>
              <a:spcBef>
                <a:spcPts val="1400"/>
              </a:spcBef>
              <a:spcAft>
                <a:spcPts val="0"/>
              </a:spcAft>
              <a:buSzPts val="2000"/>
              <a:buFont typeface="Arial"/>
              <a:buChar char="•"/>
            </a:pPr>
            <a:r>
              <a:rPr lang="nl-NL"/>
              <a:t>Log in door invullen van de spel-pin.</a:t>
            </a:r>
            <a:endParaRPr/>
          </a:p>
          <a:p>
            <a:pPr indent="0" lvl="0" marL="91440" rtl="0" algn="l">
              <a:lnSpc>
                <a:spcPct val="90000"/>
              </a:lnSpc>
              <a:spcBef>
                <a:spcPts val="1400"/>
              </a:spcBef>
              <a:spcAft>
                <a:spcPts val="0"/>
              </a:spcAft>
              <a:buSzPts val="2000"/>
              <a:buNone/>
            </a:pPr>
            <a:r>
              <a:t/>
            </a:r>
            <a:endParaRPr/>
          </a:p>
        </p:txBody>
      </p:sp>
      <p:pic>
        <p:nvPicPr>
          <p:cNvPr id="145" name="Google Shape;145;p4"/>
          <p:cNvPicPr preferRelativeResize="0"/>
          <p:nvPr/>
        </p:nvPicPr>
        <p:blipFill rotWithShape="1">
          <a:blip r:embed="rId5">
            <a:alphaModFix/>
          </a:blip>
          <a:srcRect b="0" l="0" r="0" t="0"/>
          <a:stretch/>
        </p:blipFill>
        <p:spPr>
          <a:xfrm>
            <a:off x="8020570" y="3117734"/>
            <a:ext cx="3135109" cy="1068180"/>
          </a:xfrm>
          <a:prstGeom prst="rect">
            <a:avLst/>
          </a:prstGeom>
          <a:noFill/>
          <a:ln>
            <a:noFill/>
          </a:ln>
        </p:spPr>
      </p:pic>
      <p:sp>
        <p:nvSpPr>
          <p:cNvPr id="146" name="Google Shape;146;p4"/>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4"/>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nl-NL" sz="4400"/>
              <a:t>Algemene Kennis Palliatieve Zorg </a:t>
            </a:r>
            <a:endParaRPr sz="4400"/>
          </a:p>
        </p:txBody>
      </p:sp>
      <p:sp>
        <p:nvSpPr>
          <p:cNvPr id="154" name="Google Shape;154;p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342900" rtl="0" algn="l">
              <a:lnSpc>
                <a:spcPct val="107000"/>
              </a:lnSpc>
              <a:spcBef>
                <a:spcPts val="0"/>
              </a:spcBef>
              <a:spcAft>
                <a:spcPts val="0"/>
              </a:spcAft>
              <a:buSzPts val="2800"/>
              <a:buFont typeface="Calibri"/>
              <a:buAutoNum type="arabicPeriod"/>
            </a:pPr>
            <a:r>
              <a:rPr b="1" lang="nl-NL" sz="2800">
                <a:latin typeface="Arial"/>
                <a:ea typeface="Arial"/>
                <a:cs typeface="Arial"/>
                <a:sym typeface="Arial"/>
              </a:rPr>
              <a:t>Wat is de definitie van palliatieve zorg?</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Zorg gericht op genezing van de patiënt</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Zorg gericht op het verlichten van lijden en verbeteren van 	kwaliteit van leven van de patiënt en naasten</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Zorg die alleen wordt toegepast in de laatste levensdagen</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idx="1" type="body"/>
          </p:nvPr>
        </p:nvSpPr>
        <p:spPr>
          <a:xfrm>
            <a:off x="1097279" y="1845734"/>
            <a:ext cx="10657573" cy="4023360"/>
          </a:xfrm>
          <a:prstGeom prst="rect">
            <a:avLst/>
          </a:prstGeom>
          <a:noFill/>
          <a:ln>
            <a:noFill/>
          </a:ln>
        </p:spPr>
        <p:txBody>
          <a:bodyPr anchorCtr="0" anchor="t" bIns="45700" lIns="0" spcFirstLastPara="1" rIns="0" wrap="square" tIns="45700">
            <a:normAutofit fontScale="85000" lnSpcReduction="20000"/>
          </a:bodyPr>
          <a:lstStyle/>
          <a:p>
            <a:pPr indent="-514350" lvl="0" marL="514350" rtl="0" algn="l">
              <a:lnSpc>
                <a:spcPct val="107000"/>
              </a:lnSpc>
              <a:spcBef>
                <a:spcPts val="0"/>
              </a:spcBef>
              <a:spcAft>
                <a:spcPts val="0"/>
              </a:spcAft>
              <a:buSzPct val="100000"/>
              <a:buAutoNum type="arabicPeriod" startAt="2"/>
            </a:pPr>
            <a:r>
              <a:rPr b="1" lang="nl-NL" sz="3000">
                <a:latin typeface="Arial"/>
                <a:ea typeface="Arial"/>
                <a:cs typeface="Arial"/>
                <a:sym typeface="Arial"/>
              </a:rPr>
              <a:t>Welke van de volgende fases behoren tot de palliatieve zorg?</a:t>
            </a:r>
            <a:r>
              <a:rPr lang="nl-NL" sz="3000">
                <a:latin typeface="Arial"/>
                <a:ea typeface="Arial"/>
                <a:cs typeface="Arial"/>
                <a:sym typeface="Arial"/>
              </a:rPr>
              <a:t> 	(Meerdere antwoorden mogelijk)</a:t>
            </a:r>
            <a:endParaRPr/>
          </a:p>
          <a:p>
            <a:pPr indent="-161925" lvl="0" marL="91440" rtl="0" algn="l">
              <a:lnSpc>
                <a:spcPct val="107000"/>
              </a:lnSpc>
              <a:spcBef>
                <a:spcPts val="2000"/>
              </a:spcBef>
              <a:spcAft>
                <a:spcPts val="0"/>
              </a:spcAft>
              <a:buSzPct val="100000"/>
              <a:buFont typeface="Courier New"/>
              <a:buChar char="o"/>
            </a:pPr>
            <a:r>
              <a:rPr lang="nl-NL" sz="3000">
                <a:latin typeface="Arial"/>
                <a:ea typeface="Arial"/>
                <a:cs typeface="Arial"/>
                <a:sym typeface="Arial"/>
              </a:rPr>
              <a:t>  Ziektegerichte fase</a:t>
            </a:r>
            <a:endParaRPr/>
          </a:p>
          <a:p>
            <a:pPr indent="-161925" lvl="0" marL="91440" rtl="0" algn="l">
              <a:lnSpc>
                <a:spcPct val="107000"/>
              </a:lnSpc>
              <a:spcBef>
                <a:spcPts val="2000"/>
              </a:spcBef>
              <a:spcAft>
                <a:spcPts val="0"/>
              </a:spcAft>
              <a:buSzPct val="100000"/>
              <a:buFont typeface="Courier New"/>
              <a:buChar char="o"/>
            </a:pPr>
            <a:r>
              <a:rPr lang="nl-NL" sz="3000">
                <a:latin typeface="Arial"/>
                <a:ea typeface="Arial"/>
                <a:cs typeface="Arial"/>
                <a:sym typeface="Arial"/>
              </a:rPr>
              <a:t>  Acute fase</a:t>
            </a:r>
            <a:endParaRPr/>
          </a:p>
          <a:p>
            <a:pPr indent="-161925" lvl="0" marL="91440" rtl="0" algn="l">
              <a:lnSpc>
                <a:spcPct val="107000"/>
              </a:lnSpc>
              <a:spcBef>
                <a:spcPts val="2000"/>
              </a:spcBef>
              <a:spcAft>
                <a:spcPts val="0"/>
              </a:spcAft>
              <a:buSzPct val="100000"/>
              <a:buFont typeface="Courier New"/>
              <a:buChar char="o"/>
            </a:pPr>
            <a:r>
              <a:rPr lang="nl-NL" sz="3000">
                <a:latin typeface="Arial"/>
                <a:ea typeface="Arial"/>
                <a:cs typeface="Arial"/>
                <a:sym typeface="Arial"/>
              </a:rPr>
              <a:t>  Terminale fase </a:t>
            </a:r>
            <a:endParaRPr/>
          </a:p>
          <a:p>
            <a:pPr indent="-161925" lvl="0" marL="91440" rtl="0" algn="l">
              <a:lnSpc>
                <a:spcPct val="107000"/>
              </a:lnSpc>
              <a:spcBef>
                <a:spcPts val="2000"/>
              </a:spcBef>
              <a:spcAft>
                <a:spcPts val="0"/>
              </a:spcAft>
              <a:buSzPct val="100000"/>
              <a:buFont typeface="Courier New"/>
              <a:buChar char="o"/>
            </a:pPr>
            <a:r>
              <a:rPr lang="nl-NL" sz="3000">
                <a:latin typeface="Arial"/>
                <a:ea typeface="Arial"/>
                <a:cs typeface="Arial"/>
                <a:sym typeface="Arial"/>
              </a:rPr>
              <a:t>  Herstelfase</a:t>
            </a:r>
            <a:endParaRPr/>
          </a:p>
          <a:p>
            <a:pPr indent="-161925" lvl="0" marL="91440" rtl="0" algn="l">
              <a:lnSpc>
                <a:spcPct val="107000"/>
              </a:lnSpc>
              <a:spcBef>
                <a:spcPts val="2000"/>
              </a:spcBef>
              <a:spcAft>
                <a:spcPts val="0"/>
              </a:spcAft>
              <a:buSzPct val="100000"/>
              <a:buFont typeface="Courier New"/>
              <a:buChar char="o"/>
            </a:pPr>
            <a:r>
              <a:rPr lang="nl-NL" sz="3000">
                <a:latin typeface="Arial"/>
                <a:ea typeface="Arial"/>
                <a:cs typeface="Arial"/>
                <a:sym typeface="Arial"/>
              </a:rPr>
              <a:t>  Symptoomgerichte fase </a:t>
            </a:r>
            <a:endParaRPr/>
          </a:p>
          <a:p>
            <a:pPr indent="0" lvl="0" marL="91440" rtl="0" algn="l">
              <a:lnSpc>
                <a:spcPct val="90000"/>
              </a:lnSpc>
              <a:spcBef>
                <a:spcPts val="2000"/>
              </a:spcBef>
              <a:spcAft>
                <a:spcPts val="0"/>
              </a:spcAft>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ph idx="1" type="body"/>
          </p:nvPr>
        </p:nvSpPr>
        <p:spPr>
          <a:xfrm>
            <a:off x="1097280" y="1845734"/>
            <a:ext cx="10176309" cy="4023360"/>
          </a:xfrm>
          <a:prstGeom prst="rect">
            <a:avLst/>
          </a:prstGeom>
          <a:noFill/>
          <a:ln>
            <a:noFill/>
          </a:ln>
        </p:spPr>
        <p:txBody>
          <a:bodyPr anchorCtr="0" anchor="t" bIns="45700" lIns="0" spcFirstLastPara="1" rIns="0" wrap="square" tIns="45700">
            <a:normAutofit/>
          </a:bodyPr>
          <a:lstStyle/>
          <a:p>
            <a:pPr indent="-514350" lvl="0" marL="514350" rtl="0" algn="l">
              <a:lnSpc>
                <a:spcPct val="107000"/>
              </a:lnSpc>
              <a:spcBef>
                <a:spcPts val="0"/>
              </a:spcBef>
              <a:spcAft>
                <a:spcPts val="0"/>
              </a:spcAft>
              <a:buSzPts val="2800"/>
              <a:buAutoNum type="arabicPeriod" startAt="3"/>
            </a:pPr>
            <a:r>
              <a:rPr b="1" lang="nl-NL" sz="2800">
                <a:latin typeface="Arial"/>
                <a:ea typeface="Arial"/>
                <a:cs typeface="Arial"/>
                <a:sym typeface="Arial"/>
              </a:rPr>
              <a:t>Op welke gebieden richt palliatieve zorg zich?</a:t>
            </a:r>
            <a:r>
              <a:rPr lang="nl-NL" sz="2800">
                <a:latin typeface="Arial"/>
                <a:ea typeface="Arial"/>
                <a:cs typeface="Arial"/>
                <a:sym typeface="Arial"/>
              </a:rPr>
              <a:t> (Meerdere antwoorden mogelijk)</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Lichamelijke symptomen 		</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Psychosociale ondersteuning </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Spirituele begeleiding </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Enkel op fysieke pijnbestrijding</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514350" lvl="0" marL="514350" rtl="0" algn="l">
              <a:lnSpc>
                <a:spcPct val="107000"/>
              </a:lnSpc>
              <a:spcBef>
                <a:spcPts val="0"/>
              </a:spcBef>
              <a:spcAft>
                <a:spcPts val="0"/>
              </a:spcAft>
              <a:buSzPts val="2800"/>
              <a:buAutoNum type="arabicPeriod" startAt="4"/>
            </a:pPr>
            <a:r>
              <a:rPr b="1" lang="nl-NL" sz="2800">
                <a:latin typeface="Arial"/>
                <a:ea typeface="Arial"/>
                <a:cs typeface="Arial"/>
                <a:sym typeface="Arial"/>
              </a:rPr>
              <a:t>Hoe vaak kom je in aanraking met patiënten die palliatieve   	zorg nodig hebben?</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b="1" lang="nl-NL" sz="2800">
                <a:latin typeface="Arial"/>
                <a:ea typeface="Arial"/>
                <a:cs typeface="Arial"/>
                <a:sym typeface="Arial"/>
              </a:rPr>
              <a:t>  </a:t>
            </a:r>
            <a:r>
              <a:rPr lang="nl-NL" sz="2800">
                <a:latin typeface="Arial"/>
                <a:ea typeface="Arial"/>
                <a:cs typeface="Arial"/>
                <a:sym typeface="Arial"/>
              </a:rPr>
              <a:t>Wekelijks</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Maandelijks</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Een paar keer per jaar</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Zelden</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1097280" y="1253601"/>
            <a:ext cx="10668000" cy="10111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Arial"/>
              <a:buNone/>
            </a:pP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1800">
                <a:latin typeface="Arial"/>
                <a:ea typeface="Arial"/>
                <a:cs typeface="Arial"/>
                <a:sym typeface="Arial"/>
              </a:rPr>
            </a:br>
            <a:br>
              <a:rPr b="1" lang="nl-NL" sz="3100">
                <a:latin typeface="Arial"/>
                <a:ea typeface="Arial"/>
                <a:cs typeface="Arial"/>
                <a:sym typeface="Arial"/>
              </a:rPr>
            </a:br>
            <a:r>
              <a:rPr lang="nl-NL" sz="3600">
                <a:latin typeface="Arial"/>
                <a:ea typeface="Arial"/>
                <a:cs typeface="Arial"/>
                <a:sym typeface="Arial"/>
              </a:rPr>
              <a:t>Kennis van Medicatie en Symptomatische Behandeling</a:t>
            </a:r>
            <a:br>
              <a:rPr lang="nl-NL" sz="4400">
                <a:latin typeface="Arial"/>
                <a:ea typeface="Arial"/>
                <a:cs typeface="Arial"/>
                <a:sym typeface="Arial"/>
              </a:rPr>
            </a:br>
            <a:endParaRPr/>
          </a:p>
        </p:txBody>
      </p:sp>
      <p:sp>
        <p:nvSpPr>
          <p:cNvPr id="179" name="Google Shape;179;p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342900" rtl="0" algn="l">
              <a:lnSpc>
                <a:spcPct val="107000"/>
              </a:lnSpc>
              <a:spcBef>
                <a:spcPts val="0"/>
              </a:spcBef>
              <a:spcAft>
                <a:spcPts val="0"/>
              </a:spcAft>
              <a:buSzPts val="2800"/>
              <a:buFont typeface="Calibri"/>
              <a:buAutoNum type="arabicPeriod" startAt="5"/>
            </a:pPr>
            <a:r>
              <a:rPr b="1" lang="nl-NL" sz="2800">
                <a:latin typeface="Arial"/>
                <a:ea typeface="Arial"/>
                <a:cs typeface="Arial"/>
                <a:sym typeface="Arial"/>
              </a:rPr>
              <a:t> Wat is de eerste keuze voor pijnstilling bij een palliatieve  	patiënt met matige tot ernstige pijn?</a:t>
            </a:r>
            <a:endParaRPr b="1" sz="2800">
              <a:latin typeface="Arial"/>
              <a:ea typeface="Arial"/>
              <a:cs typeface="Arial"/>
              <a:sym typeface="Arial"/>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Paracetamol</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NSAID’s (bijv. ibuprofen)</a:t>
            </a:r>
            <a:endParaRPr/>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Opioïden (bijv. morfine) </a:t>
            </a:r>
            <a:endParaRPr sz="2800"/>
          </a:p>
          <a:p>
            <a:pPr indent="-177800" lvl="0" marL="91440" rtl="0" algn="l">
              <a:lnSpc>
                <a:spcPct val="107000"/>
              </a:lnSpc>
              <a:spcBef>
                <a:spcPts val="2000"/>
              </a:spcBef>
              <a:spcAft>
                <a:spcPts val="0"/>
              </a:spcAft>
              <a:buSzPts val="2800"/>
              <a:buFont typeface="Courier New"/>
              <a:buChar char="o"/>
            </a:pPr>
            <a:r>
              <a:rPr lang="nl-NL" sz="2800">
                <a:latin typeface="Arial"/>
                <a:ea typeface="Arial"/>
                <a:cs typeface="Arial"/>
                <a:sym typeface="Arial"/>
              </a:rPr>
              <a:t>  Antidepressiva</a:t>
            </a:r>
            <a:endParaRPr/>
          </a:p>
          <a:p>
            <a:pPr indent="-222250" lvl="1" marL="742950" rtl="0" algn="l">
              <a:lnSpc>
                <a:spcPct val="107000"/>
              </a:lnSpc>
              <a:spcBef>
                <a:spcPts val="1000"/>
              </a:spcBef>
              <a:spcAft>
                <a:spcPts val="0"/>
              </a:spcAft>
              <a:buSzPts val="1000"/>
              <a:buFont typeface="Courier New"/>
              <a:buNone/>
            </a:pPr>
            <a:r>
              <a:t/>
            </a:r>
            <a:endParaRPr sz="1100">
              <a:latin typeface="Arial"/>
              <a:ea typeface="Arial"/>
              <a:cs typeface="Arial"/>
              <a:sym typeface="Arial"/>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rugblik">
  <a:themeElements>
    <a:clrScheme name="Terugblik">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2024-10-20T17:48:06Z</dcterms:created>
  <dc:creator>yasemin kisa</dc:creator>
</cp:coreProperties>
</file>