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y="6858000" cx="12192000"/>
  <p:notesSz cx="6858000" cy="9144000"/>
  <p:embeddedFontLst>
    <p:embeddedFont>
      <p:font typeface="Alegreya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iyD/BbzPND6WqkoC7s3SvnmaN/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AlegreyaSans-regular.fntdata"/><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AlegreyaSans-italic.fntdata"/><Relationship Id="rId47" Type="http://schemas.openxmlformats.org/officeDocument/2006/relationships/font" Target="fonts/AlegreyaSans-bold.fntdata"/><Relationship Id="rId49" Type="http://schemas.openxmlformats.org/officeDocument/2006/relationships/font" Target="fonts/Alegreya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ichtlijnen.nhg.org/standaarden/hartfalen#volledige-tekst-stappenplan-hartfalenmedicati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ichtlijnen.nhg.org/standaarden/hartfalen#volledige-tekst-stappenplan-hartfalenmedicati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ichtlijnen.nhg.org/standaarden/hartfalen#volledige-tekst-stappenplan-hartfalenmedicati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ichtlijnen.nhg.org/standaarden/hartfalen#volledige-tekst-stappenplan-hartfalenmedicati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aagsevaten.nl/"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0"/>
              </a:spcBef>
              <a:spcAft>
                <a:spcPts val="0"/>
              </a:spcAft>
              <a:buClr>
                <a:schemeClr val="dk1"/>
              </a:buClr>
              <a:buSzPts val="1800"/>
              <a:buFont typeface="Arial"/>
              <a:buChar char="•"/>
            </a:pPr>
            <a:r>
              <a:rPr lang="nl-NL" sz="1800">
                <a:latin typeface="Arial"/>
                <a:ea typeface="Arial"/>
                <a:cs typeface="Arial"/>
                <a:sym typeface="Arial"/>
              </a:rPr>
              <a:t>De behandeling van HFrEF en HFmrEF wordt opgestart door de cardioloog.</a:t>
            </a:r>
            <a:endParaRPr/>
          </a:p>
          <a:p>
            <a:pPr indent="-342900" lvl="0" marL="342900" rtl="0" algn="l">
              <a:lnSpc>
                <a:spcPct val="107000"/>
              </a:lnSpc>
              <a:spcBef>
                <a:spcPts val="800"/>
              </a:spcBef>
              <a:spcAft>
                <a:spcPts val="0"/>
              </a:spcAft>
              <a:buClr>
                <a:schemeClr val="dk1"/>
              </a:buClr>
              <a:buSzPts val="1800"/>
              <a:buFont typeface="Arial"/>
              <a:buChar char="•"/>
            </a:pPr>
            <a:r>
              <a:rPr lang="nl-NL" sz="1800">
                <a:latin typeface="Arial"/>
                <a:ea typeface="Arial"/>
                <a:cs typeface="Arial"/>
                <a:sym typeface="Arial"/>
              </a:rPr>
              <a:t>Thiazidediuretica en digoxine worden niet langer aanbevolen voor de behandeling van hartfalen in de eerste lijn.</a:t>
            </a:r>
            <a:endParaRPr/>
          </a:p>
          <a:p>
            <a:pPr indent="-228600" lvl="0" marL="342900" rtl="0" algn="l">
              <a:lnSpc>
                <a:spcPct val="107000"/>
              </a:lnSpc>
              <a:spcBef>
                <a:spcPts val="800"/>
              </a:spcBef>
              <a:spcAft>
                <a:spcPts val="0"/>
              </a:spcAft>
              <a:buClr>
                <a:schemeClr val="dk1"/>
              </a:buClr>
              <a:buSzPts val="1800"/>
              <a:buFont typeface="Arial"/>
              <a:buNone/>
            </a:pPr>
            <a:r>
              <a:t/>
            </a:r>
            <a:endParaRPr sz="1800">
              <a:latin typeface="Arial"/>
              <a:ea typeface="Arial"/>
              <a:cs typeface="Arial"/>
              <a:sym typeface="Arial"/>
            </a:endParaRPr>
          </a:p>
          <a:p>
            <a:pPr indent="0" lvl="0" marL="0" rtl="0" algn="l">
              <a:lnSpc>
                <a:spcPct val="107000"/>
              </a:lnSpc>
              <a:spcBef>
                <a:spcPts val="800"/>
              </a:spcBef>
              <a:spcAft>
                <a:spcPts val="0"/>
              </a:spcAft>
              <a:buClr>
                <a:schemeClr val="dk1"/>
              </a:buClr>
              <a:buSzPts val="2800"/>
              <a:buFont typeface="Arial"/>
              <a:buNone/>
            </a:pPr>
            <a:r>
              <a:rPr lang="nl-NL" sz="2800" u="sng">
                <a:solidFill>
                  <a:schemeClr val="hlink"/>
                </a:solidFill>
                <a:hlinkClick r:id="rId2"/>
              </a:rPr>
              <a:t>Hartfalen | NHG-Richtlijnen</a:t>
            </a:r>
            <a:endParaRPr sz="1800">
              <a:latin typeface="Arial"/>
              <a:ea typeface="Arial"/>
              <a:cs typeface="Arial"/>
              <a:sym typeface="Arial"/>
            </a:endParaRPr>
          </a:p>
          <a:p>
            <a:pPr indent="0" lvl="0" marL="0" rtl="0" algn="l">
              <a:lnSpc>
                <a:spcPct val="100000"/>
              </a:lnSpc>
              <a:spcBef>
                <a:spcPts val="800"/>
              </a:spcBef>
              <a:spcAft>
                <a:spcPts val="0"/>
              </a:spcAft>
              <a:buSzPts val="1400"/>
              <a:buNone/>
            </a:pPr>
            <a:r>
              <a:t/>
            </a:r>
            <a:endParaRPr/>
          </a:p>
        </p:txBody>
      </p:sp>
      <p:sp>
        <p:nvSpPr>
          <p:cNvPr id="188" name="Google Shape;18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u="sng">
                <a:solidFill>
                  <a:schemeClr val="hlink"/>
                </a:solidFill>
                <a:hlinkClick r:id="rId2"/>
              </a:rPr>
              <a:t>Hartfalen | NHG-Richtlijnen</a:t>
            </a:r>
            <a:endParaRPr/>
          </a:p>
        </p:txBody>
      </p:sp>
      <p:sp>
        <p:nvSpPr>
          <p:cNvPr id="214" name="Google Shape;21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u="sng">
                <a:solidFill>
                  <a:schemeClr val="hlink"/>
                </a:solidFill>
                <a:hlinkClick r:id="rId2"/>
              </a:rPr>
              <a:t>Hartfalen | NHG-Richtlijnen</a:t>
            </a:r>
            <a:endParaRPr/>
          </a:p>
        </p:txBody>
      </p:sp>
      <p:sp>
        <p:nvSpPr>
          <p:cNvPr id="234" name="Google Shape;23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u="sng">
                <a:solidFill>
                  <a:schemeClr val="hlink"/>
                </a:solidFill>
                <a:hlinkClick r:id="rId2"/>
              </a:rPr>
              <a:t>Hartfalen | NHG-Richtlijnen</a:t>
            </a:r>
            <a:endParaRPr/>
          </a:p>
        </p:txBody>
      </p:sp>
      <p:sp>
        <p:nvSpPr>
          <p:cNvPr id="248" name="Google Shape;24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b="0" i="0" lang="nl-NL" sz="1200" u="none" strike="noStrike">
                <a:solidFill>
                  <a:schemeClr val="dk1"/>
                </a:solidFill>
                <a:latin typeface="Arial"/>
                <a:ea typeface="Arial"/>
                <a:cs typeface="Arial"/>
                <a:sym typeface="Arial"/>
              </a:rPr>
              <a:t>Deel de kennistoets uit (bijlage 2A) en vraag de deelnemers deze in 5 minuten te beantwoorden.</a:t>
            </a:r>
            <a:endParaRPr/>
          </a:p>
          <a:p>
            <a:pPr indent="-171450" lvl="0" marL="171450" rtl="0" algn="l">
              <a:lnSpc>
                <a:spcPct val="100000"/>
              </a:lnSpc>
              <a:spcBef>
                <a:spcPts val="0"/>
              </a:spcBef>
              <a:spcAft>
                <a:spcPts val="0"/>
              </a:spcAft>
              <a:buClr>
                <a:schemeClr val="dk1"/>
              </a:buClr>
              <a:buSzPts val="1200"/>
              <a:buFont typeface="Arial"/>
              <a:buChar char="•"/>
            </a:pPr>
            <a:r>
              <a:rPr b="0" i="0" lang="nl-NL" sz="1200" u="none" strike="noStrike">
                <a:solidFill>
                  <a:schemeClr val="dk1"/>
                </a:solidFill>
                <a:latin typeface="Arial"/>
                <a:ea typeface="Arial"/>
                <a:cs typeface="Arial"/>
                <a:sym typeface="Arial"/>
              </a:rPr>
              <a:t>Bespreek de kennistoets door bij elke vraag een deelnemer naar zijn antwoorden te vragen. Vraag vervolgens de overige deelnemers naar afwijkende antwoorden. </a:t>
            </a:r>
            <a:endParaRPr/>
          </a:p>
          <a:p>
            <a:pPr indent="-171450" lvl="0" marL="171450" rtl="0" algn="l">
              <a:lnSpc>
                <a:spcPct val="100000"/>
              </a:lnSpc>
              <a:spcBef>
                <a:spcPts val="0"/>
              </a:spcBef>
              <a:spcAft>
                <a:spcPts val="0"/>
              </a:spcAft>
              <a:buClr>
                <a:schemeClr val="dk1"/>
              </a:buClr>
              <a:buSzPts val="1200"/>
              <a:buFont typeface="Arial"/>
              <a:buChar char="•"/>
            </a:pPr>
            <a:r>
              <a:rPr b="0" i="0" lang="nl-NL" sz="1200" u="none" strike="noStrike">
                <a:solidFill>
                  <a:schemeClr val="dk1"/>
                </a:solidFill>
                <a:latin typeface="Arial"/>
                <a:ea typeface="Arial"/>
                <a:cs typeface="Arial"/>
                <a:sym typeface="Arial"/>
              </a:rPr>
              <a:t>Bekijk of de antwoorden overeenkomen met het beleid uit de NHG-Standaard </a:t>
            </a:r>
            <a:r>
              <a:rPr b="0" i="1" lang="nl-NL" sz="1200" u="none" strike="noStrike">
                <a:solidFill>
                  <a:schemeClr val="dk1"/>
                </a:solidFill>
                <a:latin typeface="Arial"/>
                <a:ea typeface="Arial"/>
                <a:cs typeface="Arial"/>
                <a:sym typeface="Arial"/>
              </a:rPr>
              <a:t>Hartfalen</a:t>
            </a:r>
            <a:r>
              <a:rPr b="0" i="0" lang="nl-NL" sz="1200" u="none" strike="noStrike">
                <a:solidFill>
                  <a:schemeClr val="dk1"/>
                </a:solidFill>
                <a:latin typeface="Arial"/>
                <a:ea typeface="Arial"/>
                <a:cs typeface="Arial"/>
                <a:sym typeface="Arial"/>
              </a:rPr>
              <a:t>. Maak hierbij gebruik van de toelichting op de kennistoets (bijlage 2B). </a:t>
            </a:r>
            <a:endParaRPr/>
          </a:p>
          <a:p>
            <a:pPr indent="-171450" lvl="0" marL="171450" rtl="0" algn="l">
              <a:lnSpc>
                <a:spcPct val="100000"/>
              </a:lnSpc>
              <a:spcBef>
                <a:spcPts val="0"/>
              </a:spcBef>
              <a:spcAft>
                <a:spcPts val="0"/>
              </a:spcAft>
              <a:buClr>
                <a:schemeClr val="dk1"/>
              </a:buClr>
              <a:buSzPts val="1200"/>
              <a:buFont typeface="Arial"/>
              <a:buChar char="•"/>
            </a:pPr>
            <a:r>
              <a:rPr b="0" i="0" lang="nl-NL" sz="1200" u="none" strike="noStrike">
                <a:solidFill>
                  <a:schemeClr val="dk1"/>
                </a:solidFill>
                <a:latin typeface="Arial"/>
                <a:ea typeface="Arial"/>
                <a:cs typeface="Arial"/>
                <a:sym typeface="Arial"/>
              </a:rPr>
              <a:t>Laat de deelnemers naar aanleiding van de discussie beoordelen of er reden is voor aanpassing van het eigen beleid. Laat hen verbeterpunten benoemen.</a:t>
            </a:r>
            <a:endParaRPr/>
          </a:p>
        </p:txBody>
      </p:sp>
      <p:sp>
        <p:nvSpPr>
          <p:cNvPr id="256" name="Google Shape;25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Juiste antwoord: Juist</a:t>
            </a:r>
            <a:endParaRPr/>
          </a:p>
        </p:txBody>
      </p:sp>
      <p:sp>
        <p:nvSpPr>
          <p:cNvPr id="263" name="Google Shape;26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Juiste antwoord: Juist</a:t>
            </a:r>
            <a:endParaRPr/>
          </a:p>
        </p:txBody>
      </p:sp>
      <p:sp>
        <p:nvSpPr>
          <p:cNvPr id="270" name="Google Shape;27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Juiste antwoord: Juist</a:t>
            </a:r>
            <a:endParaRPr/>
          </a:p>
        </p:txBody>
      </p:sp>
      <p:sp>
        <p:nvSpPr>
          <p:cNvPr id="276" name="Google Shape;27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Juiste antwoord: Onjuist</a:t>
            </a:r>
            <a:endParaRPr/>
          </a:p>
        </p:txBody>
      </p:sp>
      <p:sp>
        <p:nvSpPr>
          <p:cNvPr id="282" name="Google Shape;28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Juiste antwoord: Onjuist</a:t>
            </a:r>
            <a:endParaRPr/>
          </a:p>
        </p:txBody>
      </p:sp>
      <p:sp>
        <p:nvSpPr>
          <p:cNvPr id="288" name="Google Shape;28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Juiste antwoord: Onjuist</a:t>
            </a:r>
            <a:endParaRPr/>
          </a:p>
        </p:txBody>
      </p:sp>
      <p:sp>
        <p:nvSpPr>
          <p:cNvPr id="294" name="Google Shape;29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Juiste antwoord: Onjuist</a:t>
            </a:r>
            <a:endParaRPr/>
          </a:p>
        </p:txBody>
      </p:sp>
      <p:sp>
        <p:nvSpPr>
          <p:cNvPr id="300" name="Google Shape;30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Juiste antwoord: Juist</a:t>
            </a:r>
            <a:endParaRPr/>
          </a:p>
        </p:txBody>
      </p:sp>
      <p:sp>
        <p:nvSpPr>
          <p:cNvPr id="306" name="Google Shape;30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nl-NL"/>
              <a:t>Juiste antwoord: </a:t>
            </a:r>
            <a:r>
              <a:rPr b="0" lang="nl-NL" sz="1200">
                <a:latin typeface="Arial"/>
                <a:ea typeface="Arial"/>
                <a:cs typeface="Arial"/>
                <a:sym typeface="Arial"/>
              </a:rPr>
              <a:t>Verlichting van symptomen en verbetering van kwaliteit van leven</a:t>
            </a:r>
            <a:endParaRPr/>
          </a:p>
          <a:p>
            <a:pPr indent="0" lvl="0" marL="0" rtl="0" algn="l">
              <a:lnSpc>
                <a:spcPct val="100000"/>
              </a:lnSpc>
              <a:spcBef>
                <a:spcPts val="0"/>
              </a:spcBef>
              <a:spcAft>
                <a:spcPts val="0"/>
              </a:spcAft>
              <a:buSzPts val="1400"/>
              <a:buNone/>
            </a:pPr>
            <a:r>
              <a:t/>
            </a:r>
            <a:endParaRPr/>
          </a:p>
        </p:txBody>
      </p:sp>
      <p:sp>
        <p:nvSpPr>
          <p:cNvPr id="312" name="Google Shape;31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nl-NL"/>
              <a:t>Juiste antwoord: </a:t>
            </a:r>
            <a:r>
              <a:rPr b="0" lang="nl-NL">
                <a:latin typeface="Arial"/>
                <a:ea typeface="Arial"/>
                <a:cs typeface="Arial"/>
                <a:sym typeface="Arial"/>
              </a:rPr>
              <a:t>Onjuist</a:t>
            </a:r>
            <a:endParaRPr/>
          </a:p>
          <a:p>
            <a:pPr indent="0" lvl="0" marL="0" rtl="0" algn="l">
              <a:lnSpc>
                <a:spcPct val="100000"/>
              </a:lnSpc>
              <a:spcBef>
                <a:spcPts val="0"/>
              </a:spcBef>
              <a:spcAft>
                <a:spcPts val="0"/>
              </a:spcAft>
              <a:buSzPts val="1400"/>
              <a:buNone/>
            </a:pPr>
            <a:r>
              <a:t/>
            </a:r>
            <a:endParaRPr/>
          </a:p>
        </p:txBody>
      </p:sp>
      <p:sp>
        <p:nvSpPr>
          <p:cNvPr id="318" name="Google Shape;31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Juiste antwoord: Onjuist</a:t>
            </a:r>
            <a:endParaRPr/>
          </a:p>
        </p:txBody>
      </p:sp>
      <p:sp>
        <p:nvSpPr>
          <p:cNvPr id="324" name="Google Shape;32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Toon het meest recente Medicijnjournaal. Dit audiovisuele journaal – ontwikkeld in samenwerking met CBG, Bijwerkingencentrum Lareb, Zorginstituut Nederland en Geneesmiddelenbulletin - praat u bij over de laatste medisch-farmaceutische ontwikkelingen.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nl-NL"/>
              <a:t>Wanneer u tijdens de diavoorstelling op de afbeelding klikt, komt u op de website met de medicijnjournaals (</a:t>
            </a:r>
            <a:r>
              <a:rPr b="0" i="0" lang="nl-NL" sz="1200" u="none" cap="none" strike="noStrike">
                <a:solidFill>
                  <a:srgbClr val="000000"/>
                </a:solidFill>
                <a:latin typeface="Verdana"/>
                <a:ea typeface="Verdana"/>
                <a:cs typeface="Verdana"/>
                <a:sym typeface="Verdana"/>
              </a:rPr>
              <a:t>www.medicijngebruik.nl/fto-voorbereiding/medicijnjournaals). U kunt hier op het meest recente journaal klikken.</a:t>
            </a:r>
            <a:endParaRPr/>
          </a:p>
          <a:p>
            <a:pPr indent="0" lvl="0" marL="0" rtl="0" algn="l">
              <a:lnSpc>
                <a:spcPct val="100000"/>
              </a:lnSpc>
              <a:spcBef>
                <a:spcPts val="0"/>
              </a:spcBef>
              <a:spcAft>
                <a:spcPts val="0"/>
              </a:spcAft>
              <a:buSzPts val="1400"/>
              <a:buNone/>
            </a:pPr>
            <a:r>
              <a:t/>
            </a:r>
            <a:endParaRPr b="0" i="0" sz="1200" u="none" cap="none" strike="noStrike">
              <a:solidFill>
                <a:srgbClr val="000000"/>
              </a:solidFill>
              <a:latin typeface="Verdana"/>
              <a:ea typeface="Verdana"/>
              <a:cs typeface="Verdana"/>
              <a:sym typeface="Verdana"/>
            </a:endParaRPr>
          </a:p>
          <a:p>
            <a:pPr indent="0" lvl="0" marL="0" rtl="0" algn="l">
              <a:lnSpc>
                <a:spcPct val="100000"/>
              </a:lnSpc>
              <a:spcBef>
                <a:spcPts val="0"/>
              </a:spcBef>
              <a:spcAft>
                <a:spcPts val="0"/>
              </a:spcAft>
              <a:buSzPts val="1400"/>
              <a:buNone/>
            </a:pPr>
            <a:r>
              <a:rPr b="0" i="0" lang="nl-NL" sz="1200" u="none" cap="none" strike="noStrike">
                <a:solidFill>
                  <a:srgbClr val="000000"/>
                </a:solidFill>
                <a:latin typeface="Verdana"/>
                <a:ea typeface="Verdana"/>
                <a:cs typeface="Verdana"/>
                <a:sym typeface="Verdana"/>
              </a:rPr>
              <a:t>Heeft u geen internetverbinding tijdens het FTO, dan vindt u op de website ook een link waarmee u het journaal kunt downloaden.</a:t>
            </a:r>
            <a:endParaRPr/>
          </a:p>
          <a:p>
            <a:pPr indent="0" lvl="0" marL="0" rtl="0" algn="l">
              <a:lnSpc>
                <a:spcPct val="100000"/>
              </a:lnSpc>
              <a:spcBef>
                <a:spcPts val="0"/>
              </a:spcBef>
              <a:spcAft>
                <a:spcPts val="0"/>
              </a:spcAft>
              <a:buSzPts val="1400"/>
              <a:buNone/>
            </a:pPr>
            <a:r>
              <a:t/>
            </a:r>
            <a:endParaRPr/>
          </a:p>
        </p:txBody>
      </p:sp>
      <p:sp>
        <p:nvSpPr>
          <p:cNvPr id="123" name="Google Shape;1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u="sng">
                <a:solidFill>
                  <a:schemeClr val="hlink"/>
                </a:solidFill>
                <a:hlinkClick r:id="rId2"/>
              </a:rPr>
              <a:t>Haagse Vaten</a:t>
            </a:r>
            <a:endParaRPr/>
          </a:p>
        </p:txBody>
      </p:sp>
      <p:sp>
        <p:nvSpPr>
          <p:cNvPr id="349" name="Google Shape;349;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nl-NL" sz="1200">
                <a:latin typeface="Verdana"/>
                <a:ea typeface="Verdana"/>
                <a:cs typeface="Verdana"/>
                <a:sym typeface="Verdana"/>
              </a:rPr>
              <a:t>Presenteer de grafieken. Bespreek de onderlinge verschillen en ga na in welke mate de deelnemers voorschrijven volgens de adviezen in de NHG-Standaard </a:t>
            </a:r>
            <a:r>
              <a:rPr i="1" lang="nl-NL" sz="1200">
                <a:latin typeface="Verdana"/>
                <a:ea typeface="Verdana"/>
                <a:cs typeface="Verdana"/>
                <a:sym typeface="Verdana"/>
              </a:rPr>
              <a:t>Hartfalen.</a:t>
            </a:r>
            <a:endParaRPr sz="1200">
              <a:latin typeface="Verdana"/>
              <a:ea typeface="Verdana"/>
              <a:cs typeface="Verdana"/>
              <a:sym typeface="Verdana"/>
            </a:endParaRPr>
          </a:p>
          <a:p>
            <a:pPr indent="-171450" lvl="0" marL="171450" marR="0" rtl="0" algn="l">
              <a:lnSpc>
                <a:spcPct val="100000"/>
              </a:lnSpc>
              <a:spcBef>
                <a:spcPts val="0"/>
              </a:spcBef>
              <a:spcAft>
                <a:spcPts val="0"/>
              </a:spcAft>
              <a:buClr>
                <a:schemeClr val="dk1"/>
              </a:buClr>
              <a:buSzPts val="1200"/>
              <a:buFont typeface="Arial"/>
              <a:buChar char="•"/>
            </a:pPr>
            <a:r>
              <a:rPr lang="nl-NL" sz="1200">
                <a:latin typeface="Verdana"/>
                <a:ea typeface="Verdana"/>
                <a:cs typeface="Verdana"/>
                <a:sym typeface="Verdana"/>
              </a:rPr>
              <a:t>Laat de huisartsen aan	geven waarom zij (eventueel) afwijken en welke problemen zij ervaren met het volgen van het beleid in de NHG-Standaard.</a:t>
            </a:r>
            <a:endParaRPr/>
          </a:p>
          <a:p>
            <a:pPr indent="-171450" lvl="0" marL="171450" marR="0" rtl="0" algn="l">
              <a:lnSpc>
                <a:spcPct val="100000"/>
              </a:lnSpc>
              <a:spcBef>
                <a:spcPts val="0"/>
              </a:spcBef>
              <a:spcAft>
                <a:spcPts val="0"/>
              </a:spcAft>
              <a:buClr>
                <a:schemeClr val="dk1"/>
              </a:buClr>
              <a:buSzPts val="1200"/>
              <a:buFont typeface="Arial"/>
              <a:buChar char="•"/>
            </a:pPr>
            <a:r>
              <a:rPr lang="nl-NL" sz="1200">
                <a:latin typeface="Verdana"/>
                <a:ea typeface="Verdana"/>
                <a:cs typeface="Verdana"/>
                <a:sym typeface="Verdana"/>
              </a:rPr>
              <a:t>Laat de deelnemers verbeterpunten benoemen. </a:t>
            </a:r>
            <a:endParaRPr/>
          </a:p>
        </p:txBody>
      </p:sp>
      <p:sp>
        <p:nvSpPr>
          <p:cNvPr id="357" name="Google Shape;35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sz="1800"/>
              <a:t>Hoeveel patiënten met hartfalen nog niet worden behandeld met een SGLT2-remmer?</a:t>
            </a:r>
            <a:endParaRPr/>
          </a:p>
          <a:p>
            <a:pPr indent="0" lvl="0" marL="0" rtl="0" algn="l">
              <a:lnSpc>
                <a:spcPct val="100000"/>
              </a:lnSpc>
              <a:spcBef>
                <a:spcPts val="0"/>
              </a:spcBef>
              <a:spcAft>
                <a:spcPts val="0"/>
              </a:spcAft>
              <a:buSzPts val="1400"/>
              <a:buNone/>
            </a:pPr>
            <a:r>
              <a:rPr b="0" i="0" lang="nl-NL" sz="1800">
                <a:solidFill>
                  <a:srgbClr val="242424"/>
                </a:solidFill>
                <a:latin typeface="Arial"/>
                <a:ea typeface="Arial"/>
                <a:cs typeface="Arial"/>
                <a:sym typeface="Arial"/>
              </a:rPr>
              <a:t>- Hoeveel patiënten hebben decontra-indicatie hartfalen?</a:t>
            </a:r>
            <a:endParaRPr b="0" i="0" sz="1800">
              <a:solidFill>
                <a:srgbClr val="242424"/>
              </a:solidFill>
              <a:latin typeface="Arial"/>
              <a:ea typeface="Arial"/>
              <a:cs typeface="Arial"/>
              <a:sym typeface="Arial"/>
            </a:endParaRPr>
          </a:p>
          <a:p>
            <a:pPr indent="0" lvl="0" marL="0" rtl="0" algn="l">
              <a:lnSpc>
                <a:spcPct val="100000"/>
              </a:lnSpc>
              <a:spcBef>
                <a:spcPts val="0"/>
              </a:spcBef>
              <a:spcAft>
                <a:spcPts val="0"/>
              </a:spcAft>
              <a:buSzPts val="1400"/>
              <a:buNone/>
            </a:pPr>
            <a:r>
              <a:rPr b="0" i="0" lang="nl-NL" sz="1800">
                <a:solidFill>
                  <a:srgbClr val="242424"/>
                </a:solidFill>
                <a:latin typeface="Arial"/>
                <a:ea typeface="Arial"/>
                <a:cs typeface="Arial"/>
                <a:sym typeface="Arial"/>
              </a:rPr>
              <a:t>- Welk percentage heeft daarvan een SGLT-2 remmer?</a:t>
            </a:r>
            <a:endParaRPr b="0" i="0" sz="1800">
              <a:solidFill>
                <a:srgbClr val="242424"/>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1800"/>
          </a:p>
          <a:p>
            <a:pPr indent="0" lvl="0" marL="0" rtl="0" algn="l">
              <a:lnSpc>
                <a:spcPct val="100000"/>
              </a:lnSpc>
              <a:spcBef>
                <a:spcPts val="0"/>
              </a:spcBef>
              <a:spcAft>
                <a:spcPts val="0"/>
              </a:spcAft>
              <a:buSzPts val="1400"/>
              <a:buNone/>
            </a:pPr>
            <a:r>
              <a:t/>
            </a:r>
            <a:endParaRPr sz="1800"/>
          </a:p>
          <a:p>
            <a:pPr indent="0" lvl="0" marL="0" rtl="0" algn="l">
              <a:lnSpc>
                <a:spcPct val="100000"/>
              </a:lnSpc>
              <a:spcBef>
                <a:spcPts val="0"/>
              </a:spcBef>
              <a:spcAft>
                <a:spcPts val="0"/>
              </a:spcAft>
              <a:buSzPts val="1400"/>
              <a:buNone/>
            </a:pPr>
            <a:r>
              <a:t/>
            </a:r>
            <a:endParaRPr sz="1800"/>
          </a:p>
          <a:p>
            <a:pPr indent="0" lvl="0" marL="0" rtl="0" algn="l">
              <a:lnSpc>
                <a:spcPct val="100000"/>
              </a:lnSpc>
              <a:spcBef>
                <a:spcPts val="0"/>
              </a:spcBef>
              <a:spcAft>
                <a:spcPts val="0"/>
              </a:spcAft>
              <a:buSzPts val="1400"/>
              <a:buNone/>
            </a:pPr>
            <a:r>
              <a:t/>
            </a:r>
            <a:endParaRPr/>
          </a:p>
        </p:txBody>
      </p:sp>
      <p:sp>
        <p:nvSpPr>
          <p:cNvPr id="376" name="Google Shape;376;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b="0" i="0" lang="nl-NL" sz="1200" u="none" strike="noStrike">
                <a:solidFill>
                  <a:schemeClr val="dk1"/>
                </a:solidFill>
                <a:latin typeface="Arial"/>
                <a:ea typeface="Arial"/>
                <a:cs typeface="Arial"/>
                <a:sym typeface="Arial"/>
              </a:rPr>
              <a:t>Laat de deelnemers verbeterpunten benoemen. </a:t>
            </a:r>
            <a:endParaRPr/>
          </a:p>
          <a:p>
            <a:pPr indent="-171450" lvl="0" marL="171450" rtl="0" algn="l">
              <a:lnSpc>
                <a:spcPct val="100000"/>
              </a:lnSpc>
              <a:spcBef>
                <a:spcPts val="0"/>
              </a:spcBef>
              <a:spcAft>
                <a:spcPts val="0"/>
              </a:spcAft>
              <a:buClr>
                <a:schemeClr val="dk1"/>
              </a:buClr>
              <a:buSzPts val="1200"/>
              <a:buFont typeface="Arial"/>
              <a:buChar char="•"/>
            </a:pPr>
            <a:r>
              <a:rPr b="0" i="0" lang="nl-NL" sz="1200" u="none" strike="noStrike">
                <a:solidFill>
                  <a:schemeClr val="dk1"/>
                </a:solidFill>
                <a:latin typeface="Arial"/>
                <a:ea typeface="Arial"/>
                <a:cs typeface="Arial"/>
                <a:sym typeface="Arial"/>
              </a:rPr>
              <a:t>Noteer deze op flap-over.</a:t>
            </a:r>
            <a:endParaRPr/>
          </a:p>
          <a:p>
            <a:pPr indent="0" lvl="0" marL="0" rtl="0" algn="l">
              <a:lnSpc>
                <a:spcPct val="100000"/>
              </a:lnSpc>
              <a:spcBef>
                <a:spcPts val="0"/>
              </a:spcBef>
              <a:spcAft>
                <a:spcPts val="0"/>
              </a:spcAft>
              <a:buSzPts val="1400"/>
              <a:buNone/>
            </a:pPr>
            <a:r>
              <a:t/>
            </a:r>
            <a:endParaRPr/>
          </a:p>
        </p:txBody>
      </p:sp>
      <p:sp>
        <p:nvSpPr>
          <p:cNvPr id="383" name="Google Shape;383;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nl-NL" sz="1800">
                <a:latin typeface="Arial"/>
                <a:ea typeface="Arial"/>
                <a:cs typeface="Arial"/>
                <a:sym typeface="Arial"/>
              </a:rPr>
              <a:t>Toelichting casuïstiek </a:t>
            </a:r>
            <a:endParaRPr/>
          </a:p>
          <a:p>
            <a:pPr indent="-342900" lvl="0" marL="342900" rtl="0" algn="l">
              <a:lnSpc>
                <a:spcPct val="107000"/>
              </a:lnSpc>
              <a:spcBef>
                <a:spcPts val="800"/>
              </a:spcBef>
              <a:spcAft>
                <a:spcPts val="0"/>
              </a:spcAft>
              <a:buClr>
                <a:schemeClr val="dk1"/>
              </a:buClr>
              <a:buSzPts val="1800"/>
              <a:buFont typeface="Play"/>
              <a:buAutoNum type="arabicPeriod"/>
            </a:pPr>
            <a:r>
              <a:rPr lang="nl-NL" sz="1800">
                <a:latin typeface="Arial"/>
                <a:ea typeface="Arial"/>
                <a:cs typeface="Arial"/>
                <a:sym typeface="Arial"/>
              </a:rPr>
              <a:t>Wat is uw controlebeleid als huisarts? </a:t>
            </a:r>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Als huisarts controleert u een patiënt na drie en na zes maanden en daarna jaarlijks zo lang het hartfalen stabiel is. Controleer vaker bij bijvoorbeeld:</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variatie in mate van klachten</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een ernstige nierfunctiestoornis (eGFR &lt; 30 ml/min/1,73 m2)</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kwetsbare ouderen</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in het verleden nierfunctie- of elektrolytenafwijkingen bij gebruik  van hartfalenmedicatie</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Tijdens de controle besteedt u als huisarts aandacht aan:</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navraag klachten, controle inspanningsvermogen</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lichamelijk onderzoek (meten bloeddruk, pols en gewicht)</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bepaling eGFR + creatinine, natrium en kalium</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alertheid op (langzame) verergering van het hartfalen</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overweging voor telemonitoring</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lang="nl-NL" sz="1800">
                <a:latin typeface="Arial"/>
                <a:ea typeface="Arial"/>
                <a:cs typeface="Arial"/>
                <a:sym typeface="Arial"/>
              </a:rPr>
              <a:t> </a:t>
            </a:r>
            <a:endParaRPr/>
          </a:p>
          <a:p>
            <a:pPr indent="-342900" lvl="0" marL="342900" rtl="0" algn="l">
              <a:lnSpc>
                <a:spcPct val="107000"/>
              </a:lnSpc>
              <a:spcBef>
                <a:spcPts val="800"/>
              </a:spcBef>
              <a:spcAft>
                <a:spcPts val="0"/>
              </a:spcAft>
              <a:buClr>
                <a:schemeClr val="dk1"/>
              </a:buClr>
              <a:buSzPts val="1800"/>
              <a:buFont typeface="Play"/>
              <a:buAutoNum type="arabicPeriod"/>
            </a:pPr>
            <a:r>
              <a:rPr lang="nl-NL" sz="1800">
                <a:latin typeface="Arial"/>
                <a:ea typeface="Arial"/>
                <a:cs typeface="Arial"/>
                <a:sym typeface="Arial"/>
              </a:rPr>
              <a:t>Welke medicamenteuze aandachtspunten bespreekt u met de patiënt? </a:t>
            </a:r>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U besteedt aandacht aan:</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Het gebruik van NSAID’s vanwege de contra-indicatie bij (ernstig) hartfalen.</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U adviseert de patiënt om geen NSAID’s als zelfzorgmedicatie te gebruiken.</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Het risico van dehydratie bij hoge koorts, fors braken en/of forse</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diarree. </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U wijst de patiënt erop om bij deze klachten contact op te nemen met de huisarts. Mogelijk is dosisaanpassing van de medicatie nodig.</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Therapietrouw. </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Patiënten met problemen met therapietrouw bij hoge doseringen furosemide kunnen eventueel overstappen naar bumetanide vanwege het gebruiksgemak.</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Tekenen van vocht vasthouden. </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Dit is te herkennen aan een toename van kortademigheid en/of dikke onderbenen en minstens 2 kg gewichtstoename in 3 dagen. Afhankelijk van de individuele patiënt spreekt u af dat de patiënt tijdig contact opneemt met de huisarts of tijdelijk extra diuretica inneemt (zie kader ‘Flexibel diureticumbeleid’). Voor de behandeling met thiazidediuretica door de huisarts is geen plaats.</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i="1" lang="nl-NL" sz="1800">
                <a:latin typeface="Arial"/>
                <a:ea typeface="Arial"/>
                <a:cs typeface="Arial"/>
                <a:sym typeface="Arial"/>
              </a:rPr>
              <a:t> • U besteedt als huisarts bovendien aandacht aan de jaarlijkse griepvaccinatie.</a:t>
            </a:r>
            <a:endParaRPr sz="1800">
              <a:latin typeface="Arial"/>
              <a:ea typeface="Arial"/>
              <a:cs typeface="Arial"/>
              <a:sym typeface="Arial"/>
            </a:endParaRPr>
          </a:p>
          <a:p>
            <a:pPr indent="0" lvl="0" marL="0" rtl="0" algn="l">
              <a:lnSpc>
                <a:spcPct val="100000"/>
              </a:lnSpc>
              <a:spcBef>
                <a:spcPts val="800"/>
              </a:spcBef>
              <a:spcAft>
                <a:spcPts val="0"/>
              </a:spcAft>
              <a:buSzPts val="1400"/>
              <a:buNone/>
            </a:pPr>
            <a:r>
              <a:t/>
            </a:r>
            <a:endParaRPr/>
          </a:p>
        </p:txBody>
      </p:sp>
      <p:sp>
        <p:nvSpPr>
          <p:cNvPr id="396" name="Google Shape;396;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b="1" lang="nl-NL" sz="1800">
                <a:latin typeface="Arial"/>
                <a:ea typeface="Arial"/>
                <a:cs typeface="Arial"/>
                <a:sym typeface="Arial"/>
              </a:rPr>
              <a:t> </a:t>
            </a:r>
            <a:endParaRPr sz="1800">
              <a:latin typeface="Arial"/>
              <a:ea typeface="Arial"/>
              <a:cs typeface="Arial"/>
              <a:sym typeface="Arial"/>
            </a:endParaRPr>
          </a:p>
          <a:p>
            <a:pPr indent="0" lvl="0" marL="0" rtl="0" algn="l">
              <a:lnSpc>
                <a:spcPct val="107000"/>
              </a:lnSpc>
              <a:spcBef>
                <a:spcPts val="800"/>
              </a:spcBef>
              <a:spcAft>
                <a:spcPts val="0"/>
              </a:spcAft>
              <a:buSzPts val="1400"/>
              <a:buNone/>
            </a:pPr>
            <a:r>
              <a:rPr lang="nl-NL" sz="1800">
                <a:latin typeface="Arial"/>
                <a:ea typeface="Arial"/>
                <a:cs typeface="Arial"/>
                <a:sym typeface="Arial"/>
              </a:rPr>
              <a:t>• Laat de deelnemers naar aanleiding van de discussie verbeterpunten benoemen.</a:t>
            </a:r>
            <a:endParaRPr/>
          </a:p>
          <a:p>
            <a:pPr indent="0" lvl="0" marL="0" rtl="0" algn="l">
              <a:lnSpc>
                <a:spcPct val="107000"/>
              </a:lnSpc>
              <a:spcBef>
                <a:spcPts val="800"/>
              </a:spcBef>
              <a:spcAft>
                <a:spcPts val="0"/>
              </a:spcAft>
              <a:buSzPts val="1400"/>
              <a:buNone/>
            </a:pPr>
            <a:r>
              <a:rPr lang="nl-NL" sz="1800">
                <a:latin typeface="Arial"/>
                <a:ea typeface="Arial"/>
                <a:cs typeface="Arial"/>
                <a:sym typeface="Arial"/>
              </a:rPr>
              <a:t>Noteer deze op flap-over.</a:t>
            </a:r>
            <a:endParaRPr/>
          </a:p>
        </p:txBody>
      </p:sp>
      <p:sp>
        <p:nvSpPr>
          <p:cNvPr id="404" name="Google Shape;40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nl-NL" sz="1800">
                <a:latin typeface="Arial"/>
                <a:ea typeface="Arial"/>
                <a:cs typeface="Arial"/>
                <a:sym typeface="Arial"/>
              </a:rPr>
              <a:t>• Laat alle deelnemers hun leermomenten en persoonlijke voornemens benoemen.</a:t>
            </a:r>
            <a:endParaRPr/>
          </a:p>
          <a:p>
            <a:pPr indent="0" lvl="0" marL="0" rtl="0" algn="l">
              <a:lnSpc>
                <a:spcPct val="107000"/>
              </a:lnSpc>
              <a:spcBef>
                <a:spcPts val="800"/>
              </a:spcBef>
              <a:spcAft>
                <a:spcPts val="0"/>
              </a:spcAft>
              <a:buSzPts val="1400"/>
              <a:buNone/>
            </a:pPr>
            <a:r>
              <a:rPr lang="nl-NL" sz="1800">
                <a:latin typeface="Arial"/>
                <a:ea typeface="Arial"/>
                <a:cs typeface="Arial"/>
                <a:sym typeface="Arial"/>
              </a:rPr>
              <a:t>• Neem de gezamenlijke afspraken en persoonlijke voornemens op in het verslag.</a:t>
            </a:r>
            <a:endParaRPr/>
          </a:p>
          <a:p>
            <a:pPr indent="0" lvl="0" marL="0" rtl="0" algn="l">
              <a:lnSpc>
                <a:spcPct val="107000"/>
              </a:lnSpc>
              <a:spcBef>
                <a:spcPts val="800"/>
              </a:spcBef>
              <a:spcAft>
                <a:spcPts val="0"/>
              </a:spcAft>
              <a:buSzPts val="1400"/>
              <a:buNone/>
            </a:pPr>
            <a:r>
              <a:rPr lang="nl-NL" sz="1800">
                <a:latin typeface="Arial"/>
                <a:ea typeface="Arial"/>
                <a:cs typeface="Arial"/>
                <a:sym typeface="Arial"/>
              </a:rPr>
              <a:t>• Stel een datum vast voor de evaluatie van de afspraken.</a:t>
            </a:r>
            <a:endParaRPr/>
          </a:p>
          <a:p>
            <a:pPr indent="0" lvl="0" marL="0" rtl="0" algn="l">
              <a:lnSpc>
                <a:spcPct val="107000"/>
              </a:lnSpc>
              <a:spcBef>
                <a:spcPts val="800"/>
              </a:spcBef>
              <a:spcAft>
                <a:spcPts val="0"/>
              </a:spcAft>
              <a:buSzPts val="1400"/>
              <a:buNone/>
            </a:pPr>
            <a:r>
              <a:rPr lang="nl-NL" sz="1800">
                <a:latin typeface="Arial"/>
                <a:ea typeface="Arial"/>
                <a:cs typeface="Arial"/>
                <a:sym typeface="Arial"/>
              </a:rPr>
              <a:t>• Deel bijlagen 2B, 3B, de grafieken en de evaluatieformulier uit.</a:t>
            </a:r>
            <a:endParaRPr/>
          </a:p>
          <a:p>
            <a:pPr indent="0" lvl="0" marL="0" rtl="0" algn="l">
              <a:lnSpc>
                <a:spcPct val="107000"/>
              </a:lnSpc>
              <a:spcBef>
                <a:spcPts val="800"/>
              </a:spcBef>
              <a:spcAft>
                <a:spcPts val="0"/>
              </a:spcAft>
              <a:buSzPts val="1400"/>
              <a:buNone/>
            </a:pPr>
            <a:r>
              <a:rPr lang="nl-NL" sz="1800">
                <a:latin typeface="Arial"/>
                <a:ea typeface="Arial"/>
                <a:cs typeface="Arial"/>
                <a:sym typeface="Arial"/>
              </a:rPr>
              <a:t>• Sluit de bijeenkomst af.</a:t>
            </a:r>
            <a:endParaRPr/>
          </a:p>
          <a:p>
            <a:pPr indent="0" lvl="0" marL="0" rtl="0" algn="l">
              <a:lnSpc>
                <a:spcPct val="100000"/>
              </a:lnSpc>
              <a:spcBef>
                <a:spcPts val="800"/>
              </a:spcBef>
              <a:spcAft>
                <a:spcPts val="0"/>
              </a:spcAft>
              <a:buSzPts val="1400"/>
              <a:buNone/>
            </a:pPr>
            <a:r>
              <a:t/>
            </a:r>
            <a:endParaRPr/>
          </a:p>
        </p:txBody>
      </p:sp>
      <p:sp>
        <p:nvSpPr>
          <p:cNvPr id="423" name="Google Shape;423;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nl-NL"/>
              <a:t>1] HFrEF (Heart Failure with reduced Ejection Fraction), oftewel systolisch hartfalen. </a:t>
            </a:r>
            <a:endParaRPr/>
          </a:p>
          <a:p>
            <a:pPr indent="0" lvl="0" marL="0" rtl="0" algn="l">
              <a:lnSpc>
                <a:spcPct val="100000"/>
              </a:lnSpc>
              <a:spcBef>
                <a:spcPts val="0"/>
              </a:spcBef>
              <a:spcAft>
                <a:spcPts val="0"/>
              </a:spcAft>
              <a:buSzPts val="1400"/>
              <a:buNone/>
            </a:pPr>
            <a:r>
              <a:rPr lang="nl-NL"/>
              <a:t>2] HFpEF (Heart Failure with preserved Ejection Fraction), oftewel diastolisch hartfalen. </a:t>
            </a:r>
            <a:endParaRPr/>
          </a:p>
          <a:p>
            <a:pPr indent="0" lvl="0" marL="0" rtl="0" algn="l">
              <a:lnSpc>
                <a:spcPct val="100000"/>
              </a:lnSpc>
              <a:spcBef>
                <a:spcPts val="0"/>
              </a:spcBef>
              <a:spcAft>
                <a:spcPts val="0"/>
              </a:spcAft>
              <a:buSzPts val="1400"/>
              <a:buNone/>
            </a:pPr>
            <a:r>
              <a:rPr lang="nl-NL"/>
              <a:t>3] HFmrEF (Heart Failure with mid-range Ejection Fraction), een intermediaire vorm tussen HFrEF en HFpEF.  </a:t>
            </a:r>
            <a:endParaRPr/>
          </a:p>
          <a:p>
            <a:pPr indent="0" lvl="0" marL="0" rtl="0" algn="l">
              <a:lnSpc>
                <a:spcPct val="100000"/>
              </a:lnSpc>
              <a:spcBef>
                <a:spcPts val="0"/>
              </a:spcBef>
              <a:spcAft>
                <a:spcPts val="0"/>
              </a:spcAft>
              <a:buSzPts val="1400"/>
              <a:buNone/>
            </a:pPr>
            <a:r>
              <a:rPr lang="nl-NL"/>
              <a:t>Patienten met HFmrEF hebben voornamelijk een milde vorm van systolische dysfunctie, maar vertonen kenmerken van diastolische dysfunctie. Naast de LVEF moeten er nog additionele criteria zijn voor HFmrEF en HFpEF, zoals verhoogde concentratie natriuretische peptiden of aanwijzingen voor structureel hartlijden of diastolische dysfunctie. </a:t>
            </a:r>
            <a:endParaRPr/>
          </a:p>
          <a:p>
            <a:pPr indent="0" lvl="0" marL="0" rtl="0" algn="l">
              <a:lnSpc>
                <a:spcPct val="100000"/>
              </a:lnSpc>
              <a:spcBef>
                <a:spcPts val="0"/>
              </a:spcBef>
              <a:spcAft>
                <a:spcPts val="0"/>
              </a:spcAft>
              <a:buSzPts val="1400"/>
              <a:buNone/>
            </a:pPr>
            <a:r>
              <a:t/>
            </a:r>
            <a:endParaRPr/>
          </a:p>
        </p:txBody>
      </p:sp>
      <p:sp>
        <p:nvSpPr>
          <p:cNvPr id="149" name="Google Shape;14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showMasterSp="0" type="title">
  <p:cSld name="TITLE">
    <p:spTree>
      <p:nvGrpSpPr>
        <p:cNvPr id="18" name="Shape 18"/>
        <p:cNvGrpSpPr/>
        <p:nvPr/>
      </p:nvGrpSpPr>
      <p:grpSpPr>
        <a:xfrm>
          <a:off x="0" y="0"/>
          <a:ext cx="0" cy="0"/>
          <a:chOff x="0" y="0"/>
          <a:chExt cx="0" cy="0"/>
        </a:xfrm>
      </p:grpSpPr>
      <p:sp>
        <p:nvSpPr>
          <p:cNvPr id="19" name="Google Shape;19;p43"/>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3"/>
          <p:cNvSpPr/>
          <p:nvPr/>
        </p:nvSpPr>
        <p:spPr>
          <a:xfrm>
            <a:off x="1" y="6334316"/>
            <a:ext cx="12192000" cy="66484"/>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3"/>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3"/>
          <p:cNvSpPr txBox="1"/>
          <p:nvPr>
            <p:ph idx="1" type="subTitle"/>
          </p:nvPr>
        </p:nvSpPr>
        <p:spPr>
          <a:xfrm>
            <a:off x="1100051" y="4455621"/>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4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cxnSp>
        <p:nvCxnSpPr>
          <p:cNvPr id="26" name="Google Shape;26;p43"/>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verticale tekst" type="vertTx">
  <p:cSld name="VERTICAL_TEXT">
    <p:spTree>
      <p:nvGrpSpPr>
        <p:cNvPr id="87" name="Shape 87"/>
        <p:cNvGrpSpPr/>
        <p:nvPr/>
      </p:nvGrpSpPr>
      <p:grpSpPr>
        <a:xfrm>
          <a:off x="0" y="0"/>
          <a:ext cx="0" cy="0"/>
          <a:chOff x="0" y="0"/>
          <a:chExt cx="0" cy="0"/>
        </a:xfrm>
      </p:grpSpPr>
      <p:sp>
        <p:nvSpPr>
          <p:cNvPr id="88" name="Google Shape;88;p5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2"/>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5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5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e titel en tekst" showMasterSp="0" type="vertTitleAndTx">
  <p:cSld name="VERTICAL_TITLE_AND_VERTICAL_TEXT">
    <p:spTree>
      <p:nvGrpSpPr>
        <p:cNvPr id="93" name="Shape 93"/>
        <p:cNvGrpSpPr/>
        <p:nvPr/>
      </p:nvGrpSpPr>
      <p:grpSpPr>
        <a:xfrm>
          <a:off x="0" y="0"/>
          <a:ext cx="0" cy="0"/>
          <a:chOff x="0" y="0"/>
          <a:chExt cx="0" cy="0"/>
        </a:xfrm>
      </p:grpSpPr>
      <p:sp>
        <p:nvSpPr>
          <p:cNvPr id="94" name="Google Shape;94;p53"/>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3"/>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3"/>
          <p:cNvSpPr txBox="1"/>
          <p:nvPr>
            <p:ph type="title"/>
          </p:nvPr>
        </p:nvSpPr>
        <p:spPr>
          <a:xfrm rot="5400000">
            <a:off x="7159401" y="1977801"/>
            <a:ext cx="5759898"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3"/>
          <p:cNvSpPr txBox="1"/>
          <p:nvPr>
            <p:ph idx="1" type="body"/>
          </p:nvPr>
        </p:nvSpPr>
        <p:spPr>
          <a:xfrm rot="5400000">
            <a:off x="1825401" y="-574899"/>
            <a:ext cx="5759898"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5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5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27" name="Shape 27"/>
        <p:cNvGrpSpPr/>
        <p:nvPr/>
      </p:nvGrpSpPr>
      <p:grpSpPr>
        <a:xfrm>
          <a:off x="0" y="0"/>
          <a:ext cx="0" cy="0"/>
          <a:chOff x="0" y="0"/>
          <a:chExt cx="0" cy="0"/>
        </a:xfrm>
      </p:grpSpPr>
      <p:sp>
        <p:nvSpPr>
          <p:cNvPr id="28" name="Google Shape;28;p4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45"/>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5"/>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5"/>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5"/>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4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cxnSp>
        <p:nvCxnSpPr>
          <p:cNvPr id="41" name="Google Shape;41;p45"/>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van twee" type="twoObj">
  <p:cSld name="TWO_OBJECTS">
    <p:spTree>
      <p:nvGrpSpPr>
        <p:cNvPr id="42" name="Shape 42"/>
        <p:cNvGrpSpPr/>
        <p:nvPr/>
      </p:nvGrpSpPr>
      <p:grpSpPr>
        <a:xfrm>
          <a:off x="0" y="0"/>
          <a:ext cx="0" cy="0"/>
          <a:chOff x="0" y="0"/>
          <a:chExt cx="0" cy="0"/>
        </a:xfrm>
      </p:grpSpPr>
      <p:sp>
        <p:nvSpPr>
          <p:cNvPr id="43" name="Google Shape;43;p4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6"/>
          <p:cNvSpPr txBox="1"/>
          <p:nvPr>
            <p:ph idx="1" type="body"/>
          </p:nvPr>
        </p:nvSpPr>
        <p:spPr>
          <a:xfrm>
            <a:off x="1097280" y="1845734"/>
            <a:ext cx="4937760" cy="4023359"/>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46"/>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4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elijking" type="twoTxTwoObj">
  <p:cSld name="TWO_OBJECTS_WITH_TEXT">
    <p:spTree>
      <p:nvGrpSpPr>
        <p:cNvPr id="49" name="Shape 49"/>
        <p:cNvGrpSpPr/>
        <p:nvPr/>
      </p:nvGrpSpPr>
      <p:grpSpPr>
        <a:xfrm>
          <a:off x="0" y="0"/>
          <a:ext cx="0" cy="0"/>
          <a:chOff x="0" y="0"/>
          <a:chExt cx="0" cy="0"/>
        </a:xfrm>
      </p:grpSpPr>
      <p:sp>
        <p:nvSpPr>
          <p:cNvPr id="50" name="Google Shape;50;p4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7"/>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2" name="Google Shape;52;p47"/>
          <p:cNvSpPr txBox="1"/>
          <p:nvPr>
            <p:ph idx="2" type="body"/>
          </p:nvPr>
        </p:nvSpPr>
        <p:spPr>
          <a:xfrm>
            <a:off x="1097280" y="2582335"/>
            <a:ext cx="493776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47"/>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47"/>
          <p:cNvSpPr txBox="1"/>
          <p:nvPr>
            <p:ph idx="4" type="body"/>
          </p:nvPr>
        </p:nvSpPr>
        <p:spPr>
          <a:xfrm>
            <a:off x="6217920" y="2582334"/>
            <a:ext cx="493776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4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een titel" type="titleOnly">
  <p:cSld name="TITLE_ONLY">
    <p:spTree>
      <p:nvGrpSpPr>
        <p:cNvPr id="58" name="Shape 58"/>
        <p:cNvGrpSpPr/>
        <p:nvPr/>
      </p:nvGrpSpPr>
      <p:grpSpPr>
        <a:xfrm>
          <a:off x="0" y="0"/>
          <a:ext cx="0" cy="0"/>
          <a:chOff x="0" y="0"/>
          <a:chExt cx="0" cy="0"/>
        </a:xfrm>
      </p:grpSpPr>
      <p:sp>
        <p:nvSpPr>
          <p:cNvPr id="59" name="Google Shape;59;p4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showMasterSp="0" type="blank">
  <p:cSld name="BLANK">
    <p:spTree>
      <p:nvGrpSpPr>
        <p:cNvPr id="63" name="Shape 63"/>
        <p:cNvGrpSpPr/>
        <p:nvPr/>
      </p:nvGrpSpPr>
      <p:grpSpPr>
        <a:xfrm>
          <a:off x="0" y="0"/>
          <a:ext cx="0" cy="0"/>
          <a:chOff x="0" y="0"/>
          <a:chExt cx="0" cy="0"/>
        </a:xfrm>
      </p:grpSpPr>
      <p:sp>
        <p:nvSpPr>
          <p:cNvPr id="64" name="Google Shape;64;p4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4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showMasterSp="0" type="objTx">
  <p:cSld name="OBJECT_WITH_CAPTION_TEXT">
    <p:spTree>
      <p:nvGrpSpPr>
        <p:cNvPr id="69" name="Shape 69"/>
        <p:cNvGrpSpPr/>
        <p:nvPr/>
      </p:nvGrpSpPr>
      <p:grpSpPr>
        <a:xfrm>
          <a:off x="0" y="0"/>
          <a:ext cx="0" cy="0"/>
          <a:chOff x="0" y="0"/>
          <a:chExt cx="0" cy="0"/>
        </a:xfrm>
      </p:grpSpPr>
      <p:sp>
        <p:nvSpPr>
          <p:cNvPr id="70" name="Google Shape;70;p50"/>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50"/>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50"/>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0"/>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50"/>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50"/>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0"/>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met bijschrift" showMasterSp="0" type="picTx">
  <p:cSld name="PICTURE_WITH_CAPTION_TEXT">
    <p:spTree>
      <p:nvGrpSpPr>
        <p:cNvPr id="78" name="Shape 78"/>
        <p:cNvGrpSpPr/>
        <p:nvPr/>
      </p:nvGrpSpPr>
      <p:grpSpPr>
        <a:xfrm>
          <a:off x="0" y="0"/>
          <a:ext cx="0" cy="0"/>
          <a:chOff x="0" y="0"/>
          <a:chExt cx="0" cy="0"/>
        </a:xfrm>
      </p:grpSpPr>
      <p:sp>
        <p:nvSpPr>
          <p:cNvPr id="79" name="Google Shape;79;p51"/>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1"/>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1"/>
          <p:cNvSpPr txBox="1"/>
          <p:nvPr>
            <p:ph type="title"/>
          </p:nvPr>
        </p:nvSpPr>
        <p:spPr>
          <a:xfrm>
            <a:off x="1097280" y="5074920"/>
            <a:ext cx="10113645"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1"/>
          <p:cNvSpPr/>
          <p:nvPr>
            <p:ph idx="2" type="pic"/>
          </p:nvPr>
        </p:nvSpPr>
        <p:spPr>
          <a:xfrm>
            <a:off x="15" y="0"/>
            <a:ext cx="12191985" cy="4915076"/>
          </a:xfrm>
          <a:prstGeom prst="rect">
            <a:avLst/>
          </a:prstGeom>
          <a:solidFill>
            <a:srgbClr val="BECAD4"/>
          </a:solidFill>
          <a:ln>
            <a:noFill/>
          </a:ln>
        </p:spPr>
      </p:sp>
      <p:sp>
        <p:nvSpPr>
          <p:cNvPr id="83" name="Google Shape;83;p51"/>
          <p:cNvSpPr txBox="1"/>
          <p:nvPr>
            <p:ph idx="1" type="body"/>
          </p:nvPr>
        </p:nvSpPr>
        <p:spPr>
          <a:xfrm>
            <a:off x="1097280" y="5907024"/>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5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4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4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4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4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NL"/>
              <a:t>‹#›</a:t>
            </a:fld>
            <a:endParaRPr/>
          </a:p>
        </p:txBody>
      </p:sp>
      <p:cxnSp>
        <p:nvCxnSpPr>
          <p:cNvPr id="17" name="Google Shape;17;p42"/>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medicijngebruik.nl/fto-voorbereiding/medicijnjournaals"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gif"/><Relationship Id="rId4" Type="http://schemas.openxmlformats.org/officeDocument/2006/relationships/image" Target="../media/image18.gif"/><Relationship Id="rId5" Type="http://schemas.openxmlformats.org/officeDocument/2006/relationships/image" Target="../media/image1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1"/>
          <p:cNvSpPr txBox="1"/>
          <p:nvPr>
            <p:ph type="ctrTitle"/>
          </p:nvPr>
        </p:nvSpPr>
        <p:spPr>
          <a:xfrm>
            <a:off x="5289750" y="2854407"/>
            <a:ext cx="6253200" cy="1470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262626"/>
              </a:buClr>
              <a:buSzPct val="100000"/>
              <a:buFont typeface="Calibri"/>
              <a:buNone/>
            </a:pPr>
            <a:br>
              <a:rPr lang="nl-NL" sz="6800"/>
            </a:br>
            <a:r>
              <a:rPr lang="nl-NL" sz="6800"/>
              <a:t>FTO Hartfalen</a:t>
            </a:r>
            <a:endParaRPr sz="6800"/>
          </a:p>
        </p:txBody>
      </p:sp>
      <p:sp>
        <p:nvSpPr>
          <p:cNvPr id="107" name="Google Shape;107;p1"/>
          <p:cNvSpPr txBox="1"/>
          <p:nvPr>
            <p:ph idx="1" type="subTitle"/>
          </p:nvPr>
        </p:nvSpPr>
        <p:spPr>
          <a:xfrm>
            <a:off x="5289750" y="4816888"/>
            <a:ext cx="3125100" cy="1015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i="1" lang="nl-NL">
                <a:solidFill>
                  <a:srgbClr val="262626"/>
                </a:solidFill>
              </a:rPr>
              <a:t>SPREKER</a:t>
            </a:r>
            <a:endParaRPr/>
          </a:p>
          <a:p>
            <a:pPr indent="0" lvl="0" marL="0" rtl="0" algn="l">
              <a:lnSpc>
                <a:spcPct val="90000"/>
              </a:lnSpc>
              <a:spcBef>
                <a:spcPts val="1400"/>
              </a:spcBef>
              <a:spcAft>
                <a:spcPts val="0"/>
              </a:spcAft>
              <a:buSzPts val="2400"/>
              <a:buNone/>
            </a:pPr>
            <a:r>
              <a:rPr i="1" lang="nl-NL">
                <a:solidFill>
                  <a:srgbClr val="262626"/>
                </a:solidFill>
              </a:rPr>
              <a:t>DAG / MAAND / JAAR</a:t>
            </a:r>
            <a:endParaRPr i="1">
              <a:solidFill>
                <a:srgbClr val="262626"/>
              </a:solidFill>
            </a:endParaRPr>
          </a:p>
        </p:txBody>
      </p:sp>
      <p:pic>
        <p:nvPicPr>
          <p:cNvPr descr="De meest gebruikte hartfalenmedicatie - Nursing.nl | Nursing voor  verpleegkundigen" id="108" name="Google Shape;108;p1"/>
          <p:cNvPicPr preferRelativeResize="0"/>
          <p:nvPr/>
        </p:nvPicPr>
        <p:blipFill rotWithShape="1">
          <a:blip r:embed="rId3">
            <a:alphaModFix/>
          </a:blip>
          <a:srcRect b="1" l="23849" r="26006" t="0"/>
          <a:stretch/>
        </p:blipFill>
        <p:spPr>
          <a:xfrm>
            <a:off x="633999" y="620720"/>
            <a:ext cx="4001315" cy="5086933"/>
          </a:xfrm>
          <a:prstGeom prst="rect">
            <a:avLst/>
          </a:prstGeom>
          <a:noFill/>
          <a:ln>
            <a:noFill/>
          </a:ln>
        </p:spPr>
      </p:pic>
      <p:cxnSp>
        <p:nvCxnSpPr>
          <p:cNvPr id="109" name="Google Shape;109;p1"/>
          <p:cNvCxnSpPr/>
          <p:nvPr/>
        </p:nvCxnSpPr>
        <p:spPr>
          <a:xfrm>
            <a:off x="5447071" y="4343400"/>
            <a:ext cx="5636107" cy="0"/>
          </a:xfrm>
          <a:prstGeom prst="straightConnector1">
            <a:avLst/>
          </a:prstGeom>
          <a:noFill/>
          <a:ln cap="flat" cmpd="sng" w="9525">
            <a:solidFill>
              <a:schemeClr val="dk2">
                <a:alpha val="90196"/>
              </a:schemeClr>
            </a:solidFill>
            <a:prstDash val="solid"/>
            <a:round/>
            <a:headEnd len="sm" w="sm" type="none"/>
            <a:tailEnd len="sm" w="sm" type="none"/>
          </a:ln>
        </p:spPr>
      </p:cxnSp>
      <p:sp>
        <p:nvSpPr>
          <p:cNvPr id="110" name="Google Shape;110;p1"/>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1"/>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1" title="Logo (1).png"/>
          <p:cNvPicPr preferRelativeResize="0"/>
          <p:nvPr/>
        </p:nvPicPr>
        <p:blipFill rotWithShape="1">
          <a:blip r:embed="rId4">
            <a:alphaModFix/>
          </a:blip>
          <a:srcRect b="0" l="0" r="0" t="0"/>
          <a:stretch/>
        </p:blipFill>
        <p:spPr>
          <a:xfrm>
            <a:off x="7415800" y="620728"/>
            <a:ext cx="4127150" cy="1638376"/>
          </a:xfrm>
          <a:prstGeom prst="rect">
            <a:avLst/>
          </a:prstGeom>
          <a:solidFill>
            <a:schemeClr val="lt1"/>
          </a:solidFill>
          <a:ln>
            <a:noFill/>
          </a:ln>
        </p:spPr>
      </p:pic>
      <p:pic>
        <p:nvPicPr>
          <p:cNvPr id="113" name="Google Shape;113;p1" title="unnamed(2).png"/>
          <p:cNvPicPr preferRelativeResize="0"/>
          <p:nvPr/>
        </p:nvPicPr>
        <p:blipFill rotWithShape="1">
          <a:blip r:embed="rId5">
            <a:alphaModFix/>
          </a:blip>
          <a:srcRect b="0" l="0" r="0" t="0"/>
          <a:stretch/>
        </p:blipFill>
        <p:spPr>
          <a:xfrm>
            <a:off x="9619800" y="4816900"/>
            <a:ext cx="1923149" cy="795350"/>
          </a:xfrm>
          <a:prstGeom prst="rect">
            <a:avLst/>
          </a:prstGeom>
          <a:solidFill>
            <a:schemeClr val="lt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Stappenplan HFpEF</a:t>
            </a:r>
            <a:endParaRPr/>
          </a:p>
        </p:txBody>
      </p:sp>
      <p:grpSp>
        <p:nvGrpSpPr>
          <p:cNvPr id="191" name="Google Shape;191;p10"/>
          <p:cNvGrpSpPr/>
          <p:nvPr/>
        </p:nvGrpSpPr>
        <p:grpSpPr>
          <a:xfrm>
            <a:off x="-3182939" y="1441910"/>
            <a:ext cx="14287504" cy="5099291"/>
            <a:chOff x="-4279902" y="-656605"/>
            <a:chExt cx="14287504" cy="5099291"/>
          </a:xfrm>
        </p:grpSpPr>
        <p:sp>
          <p:nvSpPr>
            <p:cNvPr id="192" name="Google Shape;192;p10"/>
            <p:cNvSpPr/>
            <p:nvPr/>
          </p:nvSpPr>
          <p:spPr>
            <a:xfrm>
              <a:off x="-4279902" y="-656605"/>
              <a:ext cx="5099291" cy="5099291"/>
            </a:xfrm>
            <a:prstGeom prst="blockArc">
              <a:avLst>
                <a:gd fmla="val 18900000" name="adj1"/>
                <a:gd fmla="val 2700000" name="adj2"/>
                <a:gd fmla="val 424" name="adj3"/>
              </a:avLst>
            </a:prstGeom>
            <a:noFill/>
            <a:ln cap="flat" cmpd="sng" w="15875">
              <a:solidFill>
                <a:srgbClr val="1C9AA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0"/>
            <p:cNvSpPr/>
            <p:nvPr/>
          </p:nvSpPr>
          <p:spPr>
            <a:xfrm>
              <a:off x="306230" y="199374"/>
              <a:ext cx="9701372" cy="398598"/>
            </a:xfrm>
            <a:prstGeom prst="rect">
              <a:avLst/>
            </a:prstGeom>
            <a:solidFill>
              <a:srgbClr val="26C4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0"/>
            <p:cNvSpPr txBox="1"/>
            <p:nvPr/>
          </p:nvSpPr>
          <p:spPr>
            <a:xfrm>
              <a:off x="306230" y="199374"/>
              <a:ext cx="9701372" cy="398598"/>
            </a:xfrm>
            <a:prstGeom prst="rect">
              <a:avLst/>
            </a:prstGeom>
            <a:noFill/>
            <a:ln>
              <a:noFill/>
            </a:ln>
          </p:spPr>
          <p:txBody>
            <a:bodyPr anchorCtr="0" anchor="ctr" bIns="30475" lIns="316375" spcFirstLastPara="1" rIns="30475" wrap="square" tIns="30475">
              <a:noAutofit/>
            </a:bodyPr>
            <a:lstStyle/>
            <a:p>
              <a:pPr indent="0" lvl="0" marL="0" marR="0" rtl="0" algn="l">
                <a:lnSpc>
                  <a:spcPct val="90000"/>
                </a:lnSpc>
                <a:spcBef>
                  <a:spcPts val="0"/>
                </a:spcBef>
                <a:spcAft>
                  <a:spcPts val="0"/>
                </a:spcAft>
                <a:buClr>
                  <a:schemeClr val="lt1"/>
                </a:buClr>
                <a:buSzPts val="1200"/>
                <a:buFont typeface="Arial"/>
                <a:buNone/>
              </a:pPr>
              <a:r>
                <a:rPr b="0" i="0" lang="nl-NL" sz="1200" u="none" cap="none" strike="noStrike">
                  <a:solidFill>
                    <a:schemeClr val="lt1"/>
                  </a:solidFill>
                  <a:latin typeface="Arial"/>
                  <a:ea typeface="Arial"/>
                  <a:cs typeface="Arial"/>
                  <a:sym typeface="Arial"/>
                </a:rPr>
                <a:t>Streef vooral naar symptoomverlichting en. verbetering of behoud van de kwaliteit van leven</a:t>
              </a:r>
              <a:endParaRPr b="0" i="0" sz="1200" u="none" cap="none" strike="noStrike">
                <a:solidFill>
                  <a:schemeClr val="lt1"/>
                </a:solidFill>
                <a:latin typeface="Calibri"/>
                <a:ea typeface="Calibri"/>
                <a:cs typeface="Calibri"/>
                <a:sym typeface="Calibri"/>
              </a:endParaRPr>
            </a:p>
          </p:txBody>
        </p:sp>
        <p:sp>
          <p:nvSpPr>
            <p:cNvPr id="195" name="Google Shape;195;p10"/>
            <p:cNvSpPr/>
            <p:nvPr/>
          </p:nvSpPr>
          <p:spPr>
            <a:xfrm>
              <a:off x="57106" y="149550"/>
              <a:ext cx="498248" cy="498248"/>
            </a:xfrm>
            <a:prstGeom prst="ellipse">
              <a:avLst/>
            </a:prstGeom>
            <a:solidFill>
              <a:schemeClr val="lt1"/>
            </a:solidFill>
            <a:ln cap="flat" cmpd="sng" w="15875">
              <a:solidFill>
                <a:srgbClr val="26C4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0"/>
            <p:cNvSpPr/>
            <p:nvPr/>
          </p:nvSpPr>
          <p:spPr>
            <a:xfrm>
              <a:off x="634104" y="797197"/>
              <a:ext cx="9373498" cy="398598"/>
            </a:xfrm>
            <a:prstGeom prst="rect">
              <a:avLst/>
            </a:prstGeom>
            <a:solidFill>
              <a:srgbClr val="26C4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0"/>
            <p:cNvSpPr txBox="1"/>
            <p:nvPr/>
          </p:nvSpPr>
          <p:spPr>
            <a:xfrm>
              <a:off x="634104" y="797197"/>
              <a:ext cx="9373498" cy="398598"/>
            </a:xfrm>
            <a:prstGeom prst="rect">
              <a:avLst/>
            </a:prstGeom>
            <a:noFill/>
            <a:ln>
              <a:noFill/>
            </a:ln>
          </p:spPr>
          <p:txBody>
            <a:bodyPr anchorCtr="0" anchor="ctr" bIns="30475" lIns="316375" spcFirstLastPara="1" rIns="30475" wrap="square" tIns="30475">
              <a:noAutofit/>
            </a:bodyPr>
            <a:lstStyle/>
            <a:p>
              <a:pPr indent="0" lvl="0" marL="0" marR="0" rtl="0" algn="l">
                <a:lnSpc>
                  <a:spcPct val="90000"/>
                </a:lnSpc>
                <a:spcBef>
                  <a:spcPts val="0"/>
                </a:spcBef>
                <a:spcAft>
                  <a:spcPts val="0"/>
                </a:spcAft>
                <a:buClr>
                  <a:schemeClr val="lt1"/>
                </a:buClr>
                <a:buSzPts val="1200"/>
                <a:buFont typeface="Arial"/>
                <a:buNone/>
              </a:pPr>
              <a:r>
                <a:rPr b="0" i="0" lang="nl-NL" sz="1200" u="none" cap="none" strike="noStrike">
                  <a:solidFill>
                    <a:schemeClr val="lt1"/>
                  </a:solidFill>
                  <a:latin typeface="Arial"/>
                  <a:ea typeface="Arial"/>
                  <a:cs typeface="Arial"/>
                  <a:sym typeface="Arial"/>
                </a:rPr>
                <a:t>Geef bij tekenen van overvulling </a:t>
              </a:r>
              <a:r>
                <a:rPr b="1" i="0" lang="nl-NL" sz="1200" u="none" cap="none" strike="noStrike">
                  <a:solidFill>
                    <a:schemeClr val="lt1"/>
                  </a:solidFill>
                  <a:latin typeface="Arial"/>
                  <a:ea typeface="Arial"/>
                  <a:cs typeface="Arial"/>
                  <a:sym typeface="Arial"/>
                </a:rPr>
                <a:t>een lisdiureticum</a:t>
              </a:r>
              <a:r>
                <a:rPr b="0" i="0" lang="nl-NL" sz="1200" u="none" cap="none" strike="noStrike">
                  <a:solidFill>
                    <a:schemeClr val="lt1"/>
                  </a:solidFill>
                  <a:latin typeface="Arial"/>
                  <a:ea typeface="Arial"/>
                  <a:cs typeface="Arial"/>
                  <a:sym typeface="Arial"/>
                </a:rPr>
                <a:t>; verlaag de dosis als de patiënt voldoende ontwaterd is tot de laagste effectieve dosering of staak tijdelijk.</a:t>
              </a:r>
              <a:endParaRPr b="0" i="0" sz="1400" u="none" cap="none" strike="noStrike">
                <a:solidFill>
                  <a:srgbClr val="000000"/>
                </a:solidFill>
                <a:latin typeface="Arial"/>
                <a:ea typeface="Arial"/>
                <a:cs typeface="Arial"/>
                <a:sym typeface="Arial"/>
              </a:endParaRPr>
            </a:p>
          </p:txBody>
        </p:sp>
        <p:sp>
          <p:nvSpPr>
            <p:cNvPr id="198" name="Google Shape;198;p10"/>
            <p:cNvSpPr/>
            <p:nvPr/>
          </p:nvSpPr>
          <p:spPr>
            <a:xfrm>
              <a:off x="384980" y="747372"/>
              <a:ext cx="498248" cy="498248"/>
            </a:xfrm>
            <a:prstGeom prst="ellipse">
              <a:avLst/>
            </a:prstGeom>
            <a:solidFill>
              <a:schemeClr val="lt1"/>
            </a:solidFill>
            <a:ln cap="flat" cmpd="sng" w="15875">
              <a:solidFill>
                <a:srgbClr val="26C4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0"/>
            <p:cNvSpPr/>
            <p:nvPr/>
          </p:nvSpPr>
          <p:spPr>
            <a:xfrm>
              <a:off x="784033" y="1395019"/>
              <a:ext cx="9223569" cy="398598"/>
            </a:xfrm>
            <a:prstGeom prst="rect">
              <a:avLst/>
            </a:prstGeom>
            <a:solidFill>
              <a:srgbClr val="26C4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0"/>
            <p:cNvSpPr txBox="1"/>
            <p:nvPr/>
          </p:nvSpPr>
          <p:spPr>
            <a:xfrm>
              <a:off x="784033" y="1395019"/>
              <a:ext cx="9223569" cy="398598"/>
            </a:xfrm>
            <a:prstGeom prst="rect">
              <a:avLst/>
            </a:prstGeom>
            <a:noFill/>
            <a:ln>
              <a:noFill/>
            </a:ln>
          </p:spPr>
          <p:txBody>
            <a:bodyPr anchorCtr="0" anchor="ctr" bIns="30475" lIns="316375" spcFirstLastPara="1" rIns="30475" wrap="square" tIns="30475">
              <a:noAutofit/>
            </a:bodyPr>
            <a:lstStyle/>
            <a:p>
              <a:pPr indent="0" lvl="0" marL="0" marR="0" rtl="0" algn="l">
                <a:lnSpc>
                  <a:spcPct val="90000"/>
                </a:lnSpc>
                <a:spcBef>
                  <a:spcPts val="0"/>
                </a:spcBef>
                <a:spcAft>
                  <a:spcPts val="0"/>
                </a:spcAft>
                <a:buClr>
                  <a:schemeClr val="lt1"/>
                </a:buClr>
                <a:buSzPts val="1200"/>
                <a:buFont typeface="Arial"/>
                <a:buNone/>
              </a:pPr>
              <a:r>
                <a:rPr b="0" i="0" lang="nl-NL" sz="1200" u="none" cap="none" strike="noStrike">
                  <a:solidFill>
                    <a:schemeClr val="lt1"/>
                  </a:solidFill>
                  <a:latin typeface="Arial"/>
                  <a:ea typeface="Arial"/>
                  <a:cs typeface="Arial"/>
                  <a:sym typeface="Arial"/>
                </a:rPr>
                <a:t>Start met een SGLT2-remmer.</a:t>
              </a:r>
              <a:endParaRPr b="0" i="0" sz="1400" u="none" cap="none" strike="noStrike">
                <a:solidFill>
                  <a:srgbClr val="000000"/>
                </a:solidFill>
                <a:latin typeface="Arial"/>
                <a:ea typeface="Arial"/>
                <a:cs typeface="Arial"/>
                <a:sym typeface="Arial"/>
              </a:endParaRPr>
            </a:p>
          </p:txBody>
        </p:sp>
        <p:sp>
          <p:nvSpPr>
            <p:cNvPr id="201" name="Google Shape;201;p10"/>
            <p:cNvSpPr/>
            <p:nvPr/>
          </p:nvSpPr>
          <p:spPr>
            <a:xfrm>
              <a:off x="534909" y="1345194"/>
              <a:ext cx="498248" cy="498248"/>
            </a:xfrm>
            <a:prstGeom prst="ellipse">
              <a:avLst/>
            </a:prstGeom>
            <a:solidFill>
              <a:schemeClr val="lt1"/>
            </a:solidFill>
            <a:ln cap="flat" cmpd="sng" w="15875">
              <a:solidFill>
                <a:srgbClr val="26C4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0"/>
            <p:cNvSpPr/>
            <p:nvPr/>
          </p:nvSpPr>
          <p:spPr>
            <a:xfrm>
              <a:off x="784033" y="1992462"/>
              <a:ext cx="9223569" cy="398598"/>
            </a:xfrm>
            <a:prstGeom prst="rect">
              <a:avLst/>
            </a:prstGeom>
            <a:solidFill>
              <a:srgbClr val="26C4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0"/>
            <p:cNvSpPr txBox="1"/>
            <p:nvPr/>
          </p:nvSpPr>
          <p:spPr>
            <a:xfrm>
              <a:off x="784033" y="1992462"/>
              <a:ext cx="9223569" cy="398598"/>
            </a:xfrm>
            <a:prstGeom prst="rect">
              <a:avLst/>
            </a:prstGeom>
            <a:noFill/>
            <a:ln>
              <a:noFill/>
            </a:ln>
          </p:spPr>
          <p:txBody>
            <a:bodyPr anchorCtr="0" anchor="ctr" bIns="30475" lIns="316375" spcFirstLastPara="1" rIns="30475" wrap="square" tIns="30475">
              <a:noAutofit/>
            </a:bodyPr>
            <a:lstStyle/>
            <a:p>
              <a:pPr indent="0" lvl="0" marL="0" marR="0" rtl="0" algn="l">
                <a:lnSpc>
                  <a:spcPct val="90000"/>
                </a:lnSpc>
                <a:spcBef>
                  <a:spcPts val="0"/>
                </a:spcBef>
                <a:spcAft>
                  <a:spcPts val="0"/>
                </a:spcAft>
                <a:buClr>
                  <a:schemeClr val="lt1"/>
                </a:buClr>
                <a:buSzPts val="1200"/>
                <a:buFont typeface="Arial"/>
                <a:buNone/>
              </a:pPr>
              <a:r>
                <a:rPr b="0" i="0" lang="nl-NL" sz="1200" u="none" cap="none" strike="noStrike">
                  <a:solidFill>
                    <a:schemeClr val="lt1"/>
                  </a:solidFill>
                  <a:latin typeface="Arial"/>
                  <a:ea typeface="Arial"/>
                  <a:cs typeface="Arial"/>
                  <a:sym typeface="Arial"/>
                </a:rPr>
                <a:t>Behandel cardiovasculaire en niet-cardiovasculaire morbiditeit conform de betreffende richtlijnen.</a:t>
              </a:r>
              <a:endParaRPr b="0" i="0" sz="1400" u="none" cap="none" strike="noStrike">
                <a:solidFill>
                  <a:srgbClr val="000000"/>
                </a:solidFill>
                <a:latin typeface="Arial"/>
                <a:ea typeface="Arial"/>
                <a:cs typeface="Arial"/>
                <a:sym typeface="Arial"/>
              </a:endParaRPr>
            </a:p>
          </p:txBody>
        </p:sp>
        <p:sp>
          <p:nvSpPr>
            <p:cNvPr id="204" name="Google Shape;204;p10"/>
            <p:cNvSpPr/>
            <p:nvPr/>
          </p:nvSpPr>
          <p:spPr>
            <a:xfrm>
              <a:off x="534909" y="1942637"/>
              <a:ext cx="498248" cy="498248"/>
            </a:xfrm>
            <a:prstGeom prst="ellipse">
              <a:avLst/>
            </a:prstGeom>
            <a:solidFill>
              <a:schemeClr val="lt1"/>
            </a:solidFill>
            <a:ln cap="flat" cmpd="sng" w="15875">
              <a:solidFill>
                <a:srgbClr val="26C4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0"/>
            <p:cNvSpPr/>
            <p:nvPr/>
          </p:nvSpPr>
          <p:spPr>
            <a:xfrm>
              <a:off x="634104" y="2590284"/>
              <a:ext cx="9373498" cy="398598"/>
            </a:xfrm>
            <a:prstGeom prst="rect">
              <a:avLst/>
            </a:prstGeom>
            <a:solidFill>
              <a:srgbClr val="26C4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0"/>
            <p:cNvSpPr txBox="1"/>
            <p:nvPr/>
          </p:nvSpPr>
          <p:spPr>
            <a:xfrm>
              <a:off x="634104" y="2590284"/>
              <a:ext cx="9373498" cy="398598"/>
            </a:xfrm>
            <a:prstGeom prst="rect">
              <a:avLst/>
            </a:prstGeom>
            <a:noFill/>
            <a:ln>
              <a:noFill/>
            </a:ln>
          </p:spPr>
          <p:txBody>
            <a:bodyPr anchorCtr="0" anchor="ctr" bIns="30475" lIns="316375" spcFirstLastPara="1" rIns="30475" wrap="square" tIns="30475">
              <a:noAutofit/>
            </a:bodyPr>
            <a:lstStyle/>
            <a:p>
              <a:pPr indent="0" lvl="0" marL="0" marR="0" rtl="0" algn="l">
                <a:lnSpc>
                  <a:spcPct val="90000"/>
                </a:lnSpc>
                <a:spcBef>
                  <a:spcPts val="0"/>
                </a:spcBef>
                <a:spcAft>
                  <a:spcPts val="0"/>
                </a:spcAft>
                <a:buClr>
                  <a:schemeClr val="lt1"/>
                </a:buClr>
                <a:buSzPts val="1200"/>
                <a:buFont typeface="Arial"/>
                <a:buNone/>
              </a:pPr>
              <a:r>
                <a:rPr b="0" i="0" lang="nl-NL" sz="1200" u="none" cap="none" strike="noStrike">
                  <a:solidFill>
                    <a:schemeClr val="lt1"/>
                  </a:solidFill>
                  <a:latin typeface="Arial"/>
                  <a:ea typeface="Arial"/>
                  <a:cs typeface="Arial"/>
                  <a:sym typeface="Arial"/>
                </a:rPr>
                <a:t>Behandel hypertensie volgens de NHG-CVRM, maar vermijd diltiazem en verapamil.</a:t>
              </a:r>
              <a:endParaRPr b="0" i="0" sz="1400" u="none" cap="none" strike="noStrike">
                <a:solidFill>
                  <a:srgbClr val="000000"/>
                </a:solidFill>
                <a:latin typeface="Arial"/>
                <a:ea typeface="Arial"/>
                <a:cs typeface="Arial"/>
                <a:sym typeface="Arial"/>
              </a:endParaRPr>
            </a:p>
          </p:txBody>
        </p:sp>
        <p:sp>
          <p:nvSpPr>
            <p:cNvPr id="207" name="Google Shape;207;p10"/>
            <p:cNvSpPr/>
            <p:nvPr/>
          </p:nvSpPr>
          <p:spPr>
            <a:xfrm>
              <a:off x="384980" y="2540459"/>
              <a:ext cx="498248" cy="498248"/>
            </a:xfrm>
            <a:prstGeom prst="ellipse">
              <a:avLst/>
            </a:prstGeom>
            <a:solidFill>
              <a:schemeClr val="lt1"/>
            </a:solidFill>
            <a:ln cap="flat" cmpd="sng" w="15875">
              <a:solidFill>
                <a:srgbClr val="26C4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0"/>
            <p:cNvSpPr/>
            <p:nvPr/>
          </p:nvSpPr>
          <p:spPr>
            <a:xfrm>
              <a:off x="306230" y="3188106"/>
              <a:ext cx="9701372" cy="398598"/>
            </a:xfrm>
            <a:prstGeom prst="rect">
              <a:avLst/>
            </a:prstGeom>
            <a:solidFill>
              <a:srgbClr val="26C4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0"/>
            <p:cNvSpPr txBox="1"/>
            <p:nvPr/>
          </p:nvSpPr>
          <p:spPr>
            <a:xfrm>
              <a:off x="306230" y="3188106"/>
              <a:ext cx="9701372" cy="398598"/>
            </a:xfrm>
            <a:prstGeom prst="rect">
              <a:avLst/>
            </a:prstGeom>
            <a:noFill/>
            <a:ln>
              <a:noFill/>
            </a:ln>
          </p:spPr>
          <p:txBody>
            <a:bodyPr anchorCtr="0" anchor="ctr" bIns="30475" lIns="316375" spcFirstLastPara="1" rIns="30475" wrap="square" tIns="30475">
              <a:noAutofit/>
            </a:bodyPr>
            <a:lstStyle/>
            <a:p>
              <a:pPr indent="0" lvl="0" marL="0" marR="0" rtl="0" algn="l">
                <a:lnSpc>
                  <a:spcPct val="90000"/>
                </a:lnSpc>
                <a:spcBef>
                  <a:spcPts val="0"/>
                </a:spcBef>
                <a:spcAft>
                  <a:spcPts val="0"/>
                </a:spcAft>
                <a:buClr>
                  <a:schemeClr val="lt1"/>
                </a:buClr>
                <a:buSzPts val="1200"/>
                <a:buFont typeface="Arial"/>
                <a:buNone/>
              </a:pPr>
              <a:r>
                <a:rPr b="0" i="0" lang="nl-NL" sz="1200" u="none" cap="none" strike="noStrike">
                  <a:solidFill>
                    <a:schemeClr val="lt1"/>
                  </a:solidFill>
                  <a:latin typeface="Arial"/>
                  <a:ea typeface="Arial"/>
                  <a:cs typeface="Arial"/>
                  <a:sym typeface="Arial"/>
                </a:rPr>
                <a:t>Controleer eGFR, creatinine, natrium en kalium. Overleg zo nodig met de cardioloog bij afwijkende waarden.</a:t>
              </a:r>
              <a:endParaRPr b="0" i="0" sz="1400" u="none" cap="none" strike="noStrike">
                <a:solidFill>
                  <a:srgbClr val="000000"/>
                </a:solidFill>
                <a:latin typeface="Arial"/>
                <a:ea typeface="Arial"/>
                <a:cs typeface="Arial"/>
                <a:sym typeface="Arial"/>
              </a:endParaRPr>
            </a:p>
          </p:txBody>
        </p:sp>
        <p:sp>
          <p:nvSpPr>
            <p:cNvPr id="210" name="Google Shape;210;p10"/>
            <p:cNvSpPr/>
            <p:nvPr/>
          </p:nvSpPr>
          <p:spPr>
            <a:xfrm>
              <a:off x="57106" y="3138281"/>
              <a:ext cx="498248" cy="498248"/>
            </a:xfrm>
            <a:prstGeom prst="ellipse">
              <a:avLst/>
            </a:prstGeom>
            <a:solidFill>
              <a:schemeClr val="lt1"/>
            </a:solidFill>
            <a:ln cap="flat" cmpd="sng" w="15875">
              <a:solidFill>
                <a:srgbClr val="26C4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Stappenplan HFrEF</a:t>
            </a:r>
            <a:endParaRPr/>
          </a:p>
        </p:txBody>
      </p:sp>
      <p:grpSp>
        <p:nvGrpSpPr>
          <p:cNvPr id="217" name="Google Shape;217;p11"/>
          <p:cNvGrpSpPr/>
          <p:nvPr/>
        </p:nvGrpSpPr>
        <p:grpSpPr>
          <a:xfrm>
            <a:off x="-3182939" y="1441910"/>
            <a:ext cx="14287504" cy="5099291"/>
            <a:chOff x="-4279902" y="-656605"/>
            <a:chExt cx="14287504" cy="5099291"/>
          </a:xfrm>
        </p:grpSpPr>
        <p:sp>
          <p:nvSpPr>
            <p:cNvPr id="218" name="Google Shape;218;p11"/>
            <p:cNvSpPr/>
            <p:nvPr/>
          </p:nvSpPr>
          <p:spPr>
            <a:xfrm>
              <a:off x="-4279902" y="-656605"/>
              <a:ext cx="5099291" cy="5099291"/>
            </a:xfrm>
            <a:prstGeom prst="blockArc">
              <a:avLst>
                <a:gd fmla="val 18900000" name="adj1"/>
                <a:gd fmla="val 2700000" name="adj2"/>
                <a:gd fmla="val 424" name="adj3"/>
              </a:avLst>
            </a:prstGeom>
            <a:noFill/>
            <a:ln cap="flat" cmpd="sng" w="15875">
              <a:solidFill>
                <a:srgbClr val="1C9AA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1"/>
            <p:cNvSpPr/>
            <p:nvPr/>
          </p:nvSpPr>
          <p:spPr>
            <a:xfrm>
              <a:off x="429277" y="291073"/>
              <a:ext cx="9578325" cy="582450"/>
            </a:xfrm>
            <a:prstGeom prst="rect">
              <a:avLst/>
            </a:prstGeom>
            <a:solidFill>
              <a:srgbClr val="26C4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1"/>
            <p:cNvSpPr txBox="1"/>
            <p:nvPr/>
          </p:nvSpPr>
          <p:spPr>
            <a:xfrm>
              <a:off x="429277" y="291073"/>
              <a:ext cx="9578325" cy="582450"/>
            </a:xfrm>
            <a:prstGeom prst="rect">
              <a:avLst/>
            </a:prstGeom>
            <a:noFill/>
            <a:ln>
              <a:noFill/>
            </a:ln>
          </p:spPr>
          <p:txBody>
            <a:bodyPr anchorCtr="0" anchor="ctr" bIns="76200" lIns="4623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nl-NL" sz="3000" u="none" cap="none" strike="noStrike">
                  <a:solidFill>
                    <a:schemeClr val="lt1"/>
                  </a:solidFill>
                  <a:latin typeface="Calibri"/>
                  <a:ea typeface="Calibri"/>
                  <a:cs typeface="Calibri"/>
                  <a:sym typeface="Calibri"/>
                </a:rPr>
                <a:t>Lisdiureticum, RAS-remmer en SGLT2-remmer</a:t>
              </a:r>
              <a:endParaRPr b="0" i="0" sz="1400" u="none" cap="none" strike="noStrike">
                <a:solidFill>
                  <a:srgbClr val="000000"/>
                </a:solidFill>
                <a:latin typeface="Arial"/>
                <a:ea typeface="Arial"/>
                <a:cs typeface="Arial"/>
                <a:sym typeface="Arial"/>
              </a:endParaRPr>
            </a:p>
          </p:txBody>
        </p:sp>
        <p:sp>
          <p:nvSpPr>
            <p:cNvPr id="221" name="Google Shape;221;p11"/>
            <p:cNvSpPr/>
            <p:nvPr/>
          </p:nvSpPr>
          <p:spPr>
            <a:xfrm>
              <a:off x="65246" y="218267"/>
              <a:ext cx="728063" cy="728063"/>
            </a:xfrm>
            <a:prstGeom prst="ellipse">
              <a:avLst/>
            </a:prstGeom>
            <a:solidFill>
              <a:schemeClr val="lt1"/>
            </a:solidFill>
            <a:ln cap="flat" cmpd="sng" w="15875">
              <a:solidFill>
                <a:srgbClr val="26C4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1"/>
            <p:cNvSpPr/>
            <p:nvPr/>
          </p:nvSpPr>
          <p:spPr>
            <a:xfrm>
              <a:off x="763210" y="1164901"/>
              <a:ext cx="9244392" cy="582450"/>
            </a:xfrm>
            <a:prstGeom prst="rect">
              <a:avLst/>
            </a:prstGeom>
            <a:solidFill>
              <a:srgbClr val="26C4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1"/>
            <p:cNvSpPr txBox="1"/>
            <p:nvPr/>
          </p:nvSpPr>
          <p:spPr>
            <a:xfrm>
              <a:off x="763210" y="1164901"/>
              <a:ext cx="9244392" cy="582450"/>
            </a:xfrm>
            <a:prstGeom prst="rect">
              <a:avLst/>
            </a:prstGeom>
            <a:noFill/>
            <a:ln>
              <a:noFill/>
            </a:ln>
          </p:spPr>
          <p:txBody>
            <a:bodyPr anchorCtr="0" anchor="ctr" bIns="76200" lIns="4623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nl-NL" sz="3000" u="none" cap="none" strike="noStrike">
                  <a:solidFill>
                    <a:schemeClr val="lt1"/>
                  </a:solidFill>
                  <a:latin typeface="Calibri"/>
                  <a:ea typeface="Calibri"/>
                  <a:cs typeface="Calibri"/>
                  <a:sym typeface="Calibri"/>
                </a:rPr>
                <a:t>Toevoegen van de bètablokker</a:t>
              </a:r>
              <a:endParaRPr b="0" i="0" sz="1400" u="none" cap="none" strike="noStrike">
                <a:solidFill>
                  <a:srgbClr val="000000"/>
                </a:solidFill>
                <a:latin typeface="Arial"/>
                <a:ea typeface="Arial"/>
                <a:cs typeface="Arial"/>
                <a:sym typeface="Arial"/>
              </a:endParaRPr>
            </a:p>
          </p:txBody>
        </p:sp>
        <p:sp>
          <p:nvSpPr>
            <p:cNvPr id="224" name="Google Shape;224;p11"/>
            <p:cNvSpPr/>
            <p:nvPr/>
          </p:nvSpPr>
          <p:spPr>
            <a:xfrm>
              <a:off x="399178" y="1092094"/>
              <a:ext cx="728063" cy="728063"/>
            </a:xfrm>
            <a:prstGeom prst="ellipse">
              <a:avLst/>
            </a:prstGeom>
            <a:solidFill>
              <a:schemeClr val="lt1"/>
            </a:solidFill>
            <a:ln cap="flat" cmpd="sng" w="15875">
              <a:solidFill>
                <a:srgbClr val="26C4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1"/>
            <p:cNvSpPr/>
            <p:nvPr/>
          </p:nvSpPr>
          <p:spPr>
            <a:xfrm>
              <a:off x="763210" y="2038728"/>
              <a:ext cx="9244392" cy="582450"/>
            </a:xfrm>
            <a:prstGeom prst="rect">
              <a:avLst/>
            </a:prstGeom>
            <a:solidFill>
              <a:srgbClr val="26C4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1"/>
            <p:cNvSpPr txBox="1"/>
            <p:nvPr/>
          </p:nvSpPr>
          <p:spPr>
            <a:xfrm>
              <a:off x="763210" y="2038728"/>
              <a:ext cx="9244392" cy="582450"/>
            </a:xfrm>
            <a:prstGeom prst="rect">
              <a:avLst/>
            </a:prstGeom>
            <a:noFill/>
            <a:ln>
              <a:noFill/>
            </a:ln>
          </p:spPr>
          <p:txBody>
            <a:bodyPr anchorCtr="0" anchor="ctr" bIns="76200" lIns="4623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nl-NL" sz="3000" u="none" cap="none" strike="noStrike">
                  <a:solidFill>
                    <a:schemeClr val="lt1"/>
                  </a:solidFill>
                  <a:latin typeface="Calibri"/>
                  <a:ea typeface="Calibri"/>
                  <a:cs typeface="Calibri"/>
                  <a:sym typeface="Calibri"/>
                </a:rPr>
                <a:t>Opbouwen dosering RAS-remmer en bètablokker</a:t>
              </a:r>
              <a:endParaRPr b="0" i="0" sz="1400" u="none" cap="none" strike="noStrike">
                <a:solidFill>
                  <a:srgbClr val="000000"/>
                </a:solidFill>
                <a:latin typeface="Arial"/>
                <a:ea typeface="Arial"/>
                <a:cs typeface="Arial"/>
                <a:sym typeface="Arial"/>
              </a:endParaRPr>
            </a:p>
          </p:txBody>
        </p:sp>
        <p:sp>
          <p:nvSpPr>
            <p:cNvPr id="227" name="Google Shape;227;p11"/>
            <p:cNvSpPr/>
            <p:nvPr/>
          </p:nvSpPr>
          <p:spPr>
            <a:xfrm>
              <a:off x="399178" y="1965922"/>
              <a:ext cx="728063" cy="728063"/>
            </a:xfrm>
            <a:prstGeom prst="ellipse">
              <a:avLst/>
            </a:prstGeom>
            <a:solidFill>
              <a:schemeClr val="lt1"/>
            </a:solidFill>
            <a:ln cap="flat" cmpd="sng" w="15875">
              <a:solidFill>
                <a:srgbClr val="26C4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1"/>
            <p:cNvSpPr/>
            <p:nvPr/>
          </p:nvSpPr>
          <p:spPr>
            <a:xfrm>
              <a:off x="429277" y="2912555"/>
              <a:ext cx="9578325" cy="582450"/>
            </a:xfrm>
            <a:prstGeom prst="rect">
              <a:avLst/>
            </a:prstGeom>
            <a:solidFill>
              <a:srgbClr val="26C4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1"/>
            <p:cNvSpPr txBox="1"/>
            <p:nvPr/>
          </p:nvSpPr>
          <p:spPr>
            <a:xfrm>
              <a:off x="429277" y="2912555"/>
              <a:ext cx="9578325" cy="582450"/>
            </a:xfrm>
            <a:prstGeom prst="rect">
              <a:avLst/>
            </a:prstGeom>
            <a:noFill/>
            <a:ln>
              <a:noFill/>
            </a:ln>
          </p:spPr>
          <p:txBody>
            <a:bodyPr anchorCtr="0" anchor="ctr" bIns="76200" lIns="462300"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nl-NL" sz="3000" u="none" cap="none" strike="noStrike">
                  <a:solidFill>
                    <a:schemeClr val="lt1"/>
                  </a:solidFill>
                  <a:latin typeface="Calibri"/>
                  <a:ea typeface="Calibri"/>
                  <a:cs typeface="Calibri"/>
                  <a:sym typeface="Calibri"/>
                </a:rPr>
                <a:t>Eventueel toevoegen aldosteronantagonist</a:t>
              </a:r>
              <a:endParaRPr b="0" i="0" sz="3000" u="none" cap="none" strike="noStrike">
                <a:solidFill>
                  <a:schemeClr val="lt1"/>
                </a:solidFill>
                <a:latin typeface="Calibri"/>
                <a:ea typeface="Calibri"/>
                <a:cs typeface="Calibri"/>
                <a:sym typeface="Calibri"/>
              </a:endParaRPr>
            </a:p>
          </p:txBody>
        </p:sp>
        <p:sp>
          <p:nvSpPr>
            <p:cNvPr id="230" name="Google Shape;230;p11"/>
            <p:cNvSpPr/>
            <p:nvPr/>
          </p:nvSpPr>
          <p:spPr>
            <a:xfrm>
              <a:off x="65246" y="2839749"/>
              <a:ext cx="728063" cy="728063"/>
            </a:xfrm>
            <a:prstGeom prst="ellipse">
              <a:avLst/>
            </a:prstGeom>
            <a:solidFill>
              <a:schemeClr val="lt1"/>
            </a:solidFill>
            <a:ln cap="flat" cmpd="sng" w="15875">
              <a:solidFill>
                <a:srgbClr val="26C4C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legreya Sans"/>
              <a:buNone/>
            </a:pPr>
            <a:r>
              <a:rPr b="0" i="0" lang="nl-NL">
                <a:latin typeface="Alegreya Sans"/>
                <a:ea typeface="Alegreya Sans"/>
                <a:cs typeface="Alegreya Sans"/>
                <a:sym typeface="Alegreya Sans"/>
              </a:rPr>
              <a:t>SGLT2-remmer</a:t>
            </a:r>
            <a:endParaRPr/>
          </a:p>
        </p:txBody>
      </p:sp>
      <p:sp>
        <p:nvSpPr>
          <p:cNvPr id="237" name="Google Shape;237;p12"/>
          <p:cNvSpPr txBox="1"/>
          <p:nvPr>
            <p:ph idx="1" type="body"/>
          </p:nvPr>
        </p:nvSpPr>
        <p:spPr>
          <a:xfrm>
            <a:off x="1097280" y="1845734"/>
            <a:ext cx="10058400" cy="4294935"/>
          </a:xfrm>
          <a:prstGeom prst="rect">
            <a:avLst/>
          </a:prstGeom>
          <a:noFill/>
          <a:ln>
            <a:noFill/>
          </a:ln>
        </p:spPr>
        <p:txBody>
          <a:bodyPr anchorCtr="0" anchor="t" bIns="45700" lIns="0" spcFirstLastPara="1" rIns="0" wrap="square" tIns="45700">
            <a:normAutofit fontScale="77500" lnSpcReduction="20000"/>
          </a:bodyPr>
          <a:lstStyle/>
          <a:p>
            <a:pPr indent="-98425" lvl="0" marL="91440" rtl="0" algn="l">
              <a:lnSpc>
                <a:spcPct val="90000"/>
              </a:lnSpc>
              <a:spcBef>
                <a:spcPts val="0"/>
              </a:spcBef>
              <a:spcAft>
                <a:spcPts val="0"/>
              </a:spcAft>
              <a:buSzPct val="100000"/>
              <a:buFont typeface="Arial"/>
              <a:buChar char="•"/>
            </a:pPr>
            <a:r>
              <a:rPr lang="nl-NL"/>
              <a:t> Blokkeren selectief en reversibel SGLT2 in de nier.</a:t>
            </a:r>
            <a:endParaRPr/>
          </a:p>
          <a:p>
            <a:pPr indent="-98425" lvl="0" marL="91440" rtl="0" algn="l">
              <a:lnSpc>
                <a:spcPct val="90000"/>
              </a:lnSpc>
              <a:spcBef>
                <a:spcPts val="1400"/>
              </a:spcBef>
              <a:spcAft>
                <a:spcPts val="0"/>
              </a:spcAft>
              <a:buSzPct val="100000"/>
              <a:buFont typeface="Arial"/>
              <a:buChar char="•"/>
            </a:pPr>
            <a:r>
              <a:rPr lang="nl-NL"/>
              <a:t> Remmen renale glucosereabsorptie → glucose- en natriumuitscheiding via urine.</a:t>
            </a:r>
            <a:endParaRPr/>
          </a:p>
          <a:p>
            <a:pPr indent="0" lvl="0" marL="0" rtl="0" algn="l">
              <a:lnSpc>
                <a:spcPct val="90000"/>
              </a:lnSpc>
              <a:spcBef>
                <a:spcPts val="1400"/>
              </a:spcBef>
              <a:spcAft>
                <a:spcPts val="0"/>
              </a:spcAft>
              <a:buSzPct val="100000"/>
              <a:buNone/>
            </a:pPr>
            <a:r>
              <a:t/>
            </a:r>
            <a:endParaRPr/>
          </a:p>
          <a:p>
            <a:pPr indent="-98425" lvl="0" marL="91440" rtl="0" algn="l">
              <a:lnSpc>
                <a:spcPct val="90000"/>
              </a:lnSpc>
              <a:spcBef>
                <a:spcPts val="1400"/>
              </a:spcBef>
              <a:spcAft>
                <a:spcPts val="0"/>
              </a:spcAft>
              <a:buSzPct val="100000"/>
              <a:buChar char=" "/>
            </a:pPr>
            <a:r>
              <a:rPr b="1" lang="nl-NL"/>
              <a:t>Effecten:</a:t>
            </a:r>
            <a:endParaRPr/>
          </a:p>
          <a:p>
            <a:pPr indent="-98425" lvl="0" marL="91440" rtl="0" algn="l">
              <a:lnSpc>
                <a:spcPct val="90000"/>
              </a:lnSpc>
              <a:spcBef>
                <a:spcPts val="1400"/>
              </a:spcBef>
              <a:spcAft>
                <a:spcPts val="0"/>
              </a:spcAft>
              <a:buSzPct val="100000"/>
              <a:buFont typeface="Arial"/>
              <a:buChar char="•"/>
            </a:pPr>
            <a:r>
              <a:rPr lang="nl-NL"/>
              <a:t> Bloedglucoseverlaging.</a:t>
            </a:r>
            <a:endParaRPr/>
          </a:p>
          <a:p>
            <a:pPr indent="-98425" lvl="0" marL="91440" rtl="0" algn="l">
              <a:lnSpc>
                <a:spcPct val="90000"/>
              </a:lnSpc>
              <a:spcBef>
                <a:spcPts val="1400"/>
              </a:spcBef>
              <a:spcAft>
                <a:spcPts val="0"/>
              </a:spcAft>
              <a:buSzPct val="100000"/>
              <a:buFont typeface="Arial"/>
              <a:buChar char="•"/>
            </a:pPr>
            <a:r>
              <a:rPr lang="nl-NL"/>
              <a:t> Bloeddrukdaling: 2–4 mmHg.</a:t>
            </a:r>
            <a:endParaRPr/>
          </a:p>
          <a:p>
            <a:pPr indent="-98425" lvl="0" marL="91440" rtl="0" algn="l">
              <a:lnSpc>
                <a:spcPct val="90000"/>
              </a:lnSpc>
              <a:spcBef>
                <a:spcPts val="1400"/>
              </a:spcBef>
              <a:spcAft>
                <a:spcPts val="0"/>
              </a:spcAft>
              <a:buSzPct val="100000"/>
              <a:buFont typeface="Arial"/>
              <a:buChar char="•"/>
            </a:pPr>
            <a:r>
              <a:rPr lang="nl-NL"/>
              <a:t> Gewichtsverlies: 2–4 kg.</a:t>
            </a:r>
            <a:endParaRPr/>
          </a:p>
          <a:p>
            <a:pPr indent="-98425" lvl="0" marL="91440" rtl="0" algn="l">
              <a:lnSpc>
                <a:spcPct val="90000"/>
              </a:lnSpc>
              <a:spcBef>
                <a:spcPts val="1400"/>
              </a:spcBef>
              <a:spcAft>
                <a:spcPts val="0"/>
              </a:spcAft>
              <a:buSzPct val="100000"/>
              <a:buFont typeface="Arial"/>
              <a:buChar char="•"/>
            </a:pPr>
            <a:r>
              <a:rPr lang="nl-NL"/>
              <a:t> Lagere voor- en nabelasting → verbeterde linkerventrikelfunctie.</a:t>
            </a:r>
            <a:endParaRPr/>
          </a:p>
          <a:p>
            <a:pPr indent="-98425" lvl="0" marL="91440" rtl="0" algn="l">
              <a:lnSpc>
                <a:spcPct val="90000"/>
              </a:lnSpc>
              <a:spcBef>
                <a:spcPts val="1400"/>
              </a:spcBef>
              <a:spcAft>
                <a:spcPts val="0"/>
              </a:spcAft>
              <a:buSzPct val="100000"/>
              <a:buFont typeface="Arial"/>
              <a:buChar char="•"/>
            </a:pPr>
            <a:r>
              <a:rPr lang="nl-NL"/>
              <a:t> Nierbescherming: Vertraging van chronische nierschade.</a:t>
            </a:r>
            <a:endParaRPr/>
          </a:p>
          <a:p>
            <a:pPr indent="0" lvl="0" marL="91440" rtl="0" algn="l">
              <a:lnSpc>
                <a:spcPct val="90000"/>
              </a:lnSpc>
              <a:spcBef>
                <a:spcPts val="1400"/>
              </a:spcBef>
              <a:spcAft>
                <a:spcPts val="0"/>
              </a:spcAft>
              <a:buSzPct val="100000"/>
              <a:buFont typeface="Arial"/>
              <a:buNone/>
            </a:pPr>
            <a:r>
              <a:t/>
            </a:r>
            <a:endParaRPr/>
          </a:p>
          <a:p>
            <a:pPr indent="-98425" lvl="0" marL="91440" rtl="0" algn="l">
              <a:lnSpc>
                <a:spcPct val="90000"/>
              </a:lnSpc>
              <a:spcBef>
                <a:spcPts val="1400"/>
              </a:spcBef>
              <a:spcAft>
                <a:spcPts val="0"/>
              </a:spcAft>
              <a:buSzPct val="100000"/>
              <a:buChar char=" "/>
            </a:pPr>
            <a:r>
              <a:rPr b="1" lang="nl-NL"/>
              <a:t>Bijwerkingen:</a:t>
            </a:r>
            <a:endParaRPr/>
          </a:p>
          <a:p>
            <a:pPr indent="-98425" lvl="0" marL="91440" rtl="0" algn="l">
              <a:lnSpc>
                <a:spcPct val="90000"/>
              </a:lnSpc>
              <a:spcBef>
                <a:spcPts val="1400"/>
              </a:spcBef>
              <a:spcAft>
                <a:spcPts val="0"/>
              </a:spcAft>
              <a:buSzPct val="100000"/>
              <a:buFont typeface="Arial"/>
              <a:buChar char="•"/>
            </a:pPr>
            <a:r>
              <a:rPr lang="nl-NL"/>
              <a:t> Hypoglykemie, genitale infecties, urineweginfecties, verhoogd hematocriet en verminderde creatinineklaring bij start.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b="1" lang="nl-NL"/>
              <a:t>SGLT2-remmer bij Sick days</a:t>
            </a:r>
            <a:endParaRPr b="1"/>
          </a:p>
        </p:txBody>
      </p:sp>
      <p:sp>
        <p:nvSpPr>
          <p:cNvPr id="243" name="Google Shape;243;p1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fontScale="85000" lnSpcReduction="20000"/>
          </a:bodyPr>
          <a:lstStyle/>
          <a:p>
            <a:pPr indent="0" lvl="8" marL="1471400" rtl="0" algn="l">
              <a:lnSpc>
                <a:spcPct val="90000"/>
              </a:lnSpc>
              <a:spcBef>
                <a:spcPts val="0"/>
              </a:spcBef>
              <a:spcAft>
                <a:spcPts val="0"/>
              </a:spcAft>
              <a:buSzPct val="100000"/>
              <a:buNone/>
            </a:pPr>
            <a:r>
              <a:rPr b="1" lang="nl-NL" sz="3300"/>
              <a:t>								</a:t>
            </a:r>
            <a:endParaRPr/>
          </a:p>
          <a:p>
            <a:pPr indent="-107950" lvl="0" marL="91440" rtl="0" algn="l">
              <a:lnSpc>
                <a:spcPct val="90000"/>
              </a:lnSpc>
              <a:spcBef>
                <a:spcPts val="1600"/>
              </a:spcBef>
              <a:spcAft>
                <a:spcPts val="0"/>
              </a:spcAft>
              <a:buSzPct val="100000"/>
              <a:buFont typeface="Arial"/>
              <a:buChar char="•"/>
            </a:pPr>
            <a:r>
              <a:rPr lang="nl-NL"/>
              <a:t> Uitdroging: Door verhoogde urinelozing.</a:t>
            </a:r>
            <a:endParaRPr/>
          </a:p>
          <a:p>
            <a:pPr indent="-107950" lvl="0" marL="91440" rtl="0" algn="l">
              <a:lnSpc>
                <a:spcPct val="90000"/>
              </a:lnSpc>
              <a:spcBef>
                <a:spcPts val="1400"/>
              </a:spcBef>
              <a:spcAft>
                <a:spcPts val="0"/>
              </a:spcAft>
              <a:buSzPct val="100000"/>
              <a:buFont typeface="Arial"/>
              <a:buChar char="•"/>
            </a:pPr>
            <a:r>
              <a:rPr lang="nl-NL"/>
              <a:t> Ketoacidose: Zeldzaam, ook bij normale bloedsuikerspiegel.</a:t>
            </a:r>
            <a:endParaRPr/>
          </a:p>
          <a:p>
            <a:pPr indent="0" lvl="0" marL="91440" rtl="0" algn="l">
              <a:lnSpc>
                <a:spcPct val="90000"/>
              </a:lnSpc>
              <a:spcBef>
                <a:spcPts val="1400"/>
              </a:spcBef>
              <a:spcAft>
                <a:spcPts val="0"/>
              </a:spcAft>
              <a:buSzPct val="100000"/>
              <a:buFont typeface="Arial"/>
              <a:buNone/>
            </a:pPr>
            <a:r>
              <a:t/>
            </a:r>
            <a:endParaRPr b="1"/>
          </a:p>
          <a:p>
            <a:pPr indent="-107950" lvl="0" marL="91440" rtl="0" algn="l">
              <a:lnSpc>
                <a:spcPct val="90000"/>
              </a:lnSpc>
              <a:spcBef>
                <a:spcPts val="1400"/>
              </a:spcBef>
              <a:spcAft>
                <a:spcPts val="0"/>
              </a:spcAft>
              <a:buSzPct val="100000"/>
              <a:buFont typeface="Arial"/>
              <a:buChar char="•"/>
            </a:pPr>
            <a:r>
              <a:rPr b="1" lang="nl-NL"/>
              <a:t> Medicatie pauzeren</a:t>
            </a:r>
            <a:r>
              <a:rPr lang="nl-NL"/>
              <a:t> bij:</a:t>
            </a:r>
            <a:endParaRPr/>
          </a:p>
          <a:p>
            <a:pPr indent="-285750" lvl="1" marL="742950" rtl="0" algn="l">
              <a:lnSpc>
                <a:spcPct val="90000"/>
              </a:lnSpc>
              <a:spcBef>
                <a:spcPts val="400"/>
              </a:spcBef>
              <a:spcAft>
                <a:spcPts val="0"/>
              </a:spcAft>
              <a:buSzPct val="100000"/>
              <a:buFont typeface="Arial"/>
              <a:buChar char="•"/>
            </a:pPr>
            <a:r>
              <a:rPr lang="nl-NL"/>
              <a:t>Onvoldoende eten/drinken.</a:t>
            </a:r>
            <a:endParaRPr/>
          </a:p>
          <a:p>
            <a:pPr indent="-285750" lvl="1" marL="742950" rtl="0" algn="l">
              <a:lnSpc>
                <a:spcPct val="90000"/>
              </a:lnSpc>
              <a:spcBef>
                <a:spcPts val="600"/>
              </a:spcBef>
              <a:spcAft>
                <a:spcPts val="0"/>
              </a:spcAft>
              <a:buSzPct val="100000"/>
              <a:buFont typeface="Arial"/>
              <a:buChar char="•"/>
            </a:pPr>
            <a:r>
              <a:rPr lang="nl-NL"/>
              <a:t>Braken of ernstige diarree.</a:t>
            </a:r>
            <a:endParaRPr/>
          </a:p>
          <a:p>
            <a:pPr indent="-285750" lvl="1" marL="742950" rtl="0" algn="l">
              <a:lnSpc>
                <a:spcPct val="90000"/>
              </a:lnSpc>
              <a:spcBef>
                <a:spcPts val="600"/>
              </a:spcBef>
              <a:spcAft>
                <a:spcPts val="0"/>
              </a:spcAft>
              <a:buSzPct val="100000"/>
              <a:buFont typeface="Arial"/>
              <a:buChar char="•"/>
            </a:pPr>
            <a:r>
              <a:rPr lang="nl-NL"/>
              <a:t>Koorts of tekenen van uitdroging (droge mond, weinig plassen).</a:t>
            </a:r>
            <a:endParaRPr/>
          </a:p>
          <a:p>
            <a:pPr indent="-188594" lvl="1" marL="742950" rtl="0" algn="l">
              <a:lnSpc>
                <a:spcPct val="90000"/>
              </a:lnSpc>
              <a:spcBef>
                <a:spcPts val="600"/>
              </a:spcBef>
              <a:spcAft>
                <a:spcPts val="0"/>
              </a:spcAft>
              <a:buSzPct val="100000"/>
              <a:buFont typeface="Arial"/>
              <a:buNone/>
            </a:pPr>
            <a:r>
              <a:t/>
            </a:r>
            <a:endParaRPr/>
          </a:p>
          <a:p>
            <a:pPr indent="-107950" lvl="0" marL="91440" rtl="0" algn="l">
              <a:lnSpc>
                <a:spcPct val="90000"/>
              </a:lnSpc>
              <a:spcBef>
                <a:spcPts val="1600"/>
              </a:spcBef>
              <a:spcAft>
                <a:spcPts val="0"/>
              </a:spcAft>
              <a:buSzPct val="100000"/>
              <a:buFont typeface="Arial"/>
              <a:buChar char="•"/>
            </a:pPr>
            <a:r>
              <a:rPr b="1" lang="nl-NL"/>
              <a:t> Contact opnemen</a:t>
            </a:r>
            <a:r>
              <a:rPr lang="nl-NL"/>
              <a:t> bij:</a:t>
            </a:r>
            <a:endParaRPr/>
          </a:p>
          <a:p>
            <a:pPr indent="-285750" lvl="1" marL="742950" rtl="0" algn="l">
              <a:lnSpc>
                <a:spcPct val="90000"/>
              </a:lnSpc>
              <a:spcBef>
                <a:spcPts val="400"/>
              </a:spcBef>
              <a:spcAft>
                <a:spcPts val="0"/>
              </a:spcAft>
              <a:buSzPct val="100000"/>
              <a:buFont typeface="Arial"/>
              <a:buChar char="•"/>
            </a:pPr>
            <a:r>
              <a:rPr lang="nl-NL"/>
              <a:t>Ziekte &gt; 1-2 dagen.</a:t>
            </a:r>
            <a:endParaRPr/>
          </a:p>
          <a:p>
            <a:pPr indent="-285750" lvl="1" marL="742950" rtl="0" algn="l">
              <a:lnSpc>
                <a:spcPct val="90000"/>
              </a:lnSpc>
              <a:spcBef>
                <a:spcPts val="600"/>
              </a:spcBef>
              <a:spcAft>
                <a:spcPts val="0"/>
              </a:spcAft>
              <a:buSzPct val="100000"/>
              <a:buFont typeface="Arial"/>
              <a:buChar char="•"/>
            </a:pPr>
            <a:r>
              <a:rPr lang="nl-NL"/>
              <a:t>Misselijkheid, buikpijn, snelle ademhaling of verwarring (mogelijke ketoacidose).</a:t>
            </a:r>
            <a:endParaRPr/>
          </a:p>
          <a:p>
            <a:pPr indent="-91439" lvl="0" marL="91440" rtl="0" algn="l">
              <a:lnSpc>
                <a:spcPct val="90000"/>
              </a:lnSpc>
              <a:spcBef>
                <a:spcPts val="1600"/>
              </a:spcBef>
              <a:spcAft>
                <a:spcPts val="0"/>
              </a:spcAft>
              <a:buSzPct val="59171"/>
              <a:buFont typeface="Arial"/>
              <a:buChar char="•"/>
            </a:pPr>
            <a:r>
              <a:rPr b="1" lang="nl-NL"/>
              <a:t> Herstart medicatie</a:t>
            </a:r>
            <a:r>
              <a:rPr lang="nl-NL"/>
              <a:t>: Alleen na overleg met arts, bij volledig herstel.</a:t>
            </a:r>
            <a:endParaRPr sz="2600"/>
          </a:p>
        </p:txBody>
      </p:sp>
      <p:pic>
        <p:nvPicPr>
          <p:cNvPr descr="Stoppen met medicatie | cmyCML" id="244" name="Google Shape;244;p13"/>
          <p:cNvPicPr preferRelativeResize="0"/>
          <p:nvPr/>
        </p:nvPicPr>
        <p:blipFill rotWithShape="1">
          <a:blip r:embed="rId3">
            <a:alphaModFix/>
          </a:blip>
          <a:srcRect b="0" l="0" r="0" t="0"/>
          <a:stretch/>
        </p:blipFill>
        <p:spPr>
          <a:xfrm>
            <a:off x="8552329" y="2599777"/>
            <a:ext cx="2542391" cy="25423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p14"/>
          <p:cNvSpPr txBox="1"/>
          <p:nvPr>
            <p:ph type="title"/>
          </p:nvPr>
        </p:nvSpPr>
        <p:spPr>
          <a:xfrm>
            <a:off x="1097279" y="745291"/>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Alegreya Sans"/>
              <a:buNone/>
            </a:pPr>
            <a:r>
              <a:rPr b="0" i="0" lang="nl-NL">
                <a:latin typeface="Alegreya Sans"/>
                <a:ea typeface="Alegreya Sans"/>
                <a:cs typeface="Alegreya Sans"/>
                <a:sym typeface="Alegreya Sans"/>
              </a:rPr>
              <a:t>SGLT2-remmer</a:t>
            </a:r>
            <a:br>
              <a:rPr lang="nl-NL"/>
            </a:br>
            <a:endParaRPr/>
          </a:p>
        </p:txBody>
      </p:sp>
      <p:sp>
        <p:nvSpPr>
          <p:cNvPr id="251" name="Google Shape;251;p14"/>
          <p:cNvSpPr txBox="1"/>
          <p:nvPr>
            <p:ph idx="1" type="body"/>
          </p:nvPr>
        </p:nvSpPr>
        <p:spPr>
          <a:xfrm>
            <a:off x="1097279" y="1845734"/>
            <a:ext cx="6454987" cy="4023360"/>
          </a:xfrm>
          <a:prstGeom prst="rect">
            <a:avLst/>
          </a:prstGeom>
          <a:noFill/>
          <a:ln>
            <a:noFill/>
          </a:ln>
        </p:spPr>
        <p:txBody>
          <a:bodyPr anchorCtr="0" anchor="t" bIns="45700" lIns="0" spcFirstLastPara="1" rIns="0" wrap="square" tIns="45700">
            <a:normAutofit/>
          </a:bodyPr>
          <a:lstStyle/>
          <a:p>
            <a:pPr indent="-107950" lvl="0" marL="91440" rtl="0" algn="l">
              <a:lnSpc>
                <a:spcPct val="90000"/>
              </a:lnSpc>
              <a:spcBef>
                <a:spcPts val="0"/>
              </a:spcBef>
              <a:spcAft>
                <a:spcPts val="0"/>
              </a:spcAft>
              <a:buSzPts val="1700"/>
              <a:buChar char=" "/>
            </a:pPr>
            <a:r>
              <a:rPr lang="nl-NL" sz="1700"/>
              <a:t>Start SGLT2-remmers bij nieuwe hartfalenpatiënten</a:t>
            </a:r>
            <a:endParaRPr/>
          </a:p>
          <a:p>
            <a:pPr indent="0" lvl="0" marL="0" rtl="0" algn="l">
              <a:lnSpc>
                <a:spcPct val="90000"/>
              </a:lnSpc>
              <a:spcBef>
                <a:spcPts val="1400"/>
              </a:spcBef>
              <a:spcAft>
                <a:spcPts val="0"/>
              </a:spcAft>
              <a:buSzPts val="1700"/>
              <a:buNone/>
            </a:pPr>
            <a:r>
              <a:t/>
            </a:r>
            <a:endParaRPr sz="1700"/>
          </a:p>
          <a:p>
            <a:pPr indent="-107950" lvl="0" marL="91440" rtl="0" algn="l">
              <a:lnSpc>
                <a:spcPct val="90000"/>
              </a:lnSpc>
              <a:spcBef>
                <a:spcPts val="1400"/>
              </a:spcBef>
              <a:spcAft>
                <a:spcPts val="0"/>
              </a:spcAft>
              <a:buSzPts val="1700"/>
              <a:buFont typeface="Arial"/>
              <a:buChar char="•"/>
            </a:pPr>
            <a:r>
              <a:rPr lang="nl-NL" sz="1700"/>
              <a:t>Bij klachten met NT-proBNP 125-300 pg/ml of BNP 35-50 pg/ml:</a:t>
            </a:r>
            <a:endParaRPr/>
          </a:p>
          <a:p>
            <a:pPr indent="-285750" lvl="1" marL="742950" rtl="0" algn="l">
              <a:lnSpc>
                <a:spcPct val="90000"/>
              </a:lnSpc>
              <a:spcBef>
                <a:spcPts val="400"/>
              </a:spcBef>
              <a:spcAft>
                <a:spcPts val="0"/>
              </a:spcAft>
              <a:buSzPts val="1700"/>
              <a:buFont typeface="Arial"/>
              <a:buChar char="•"/>
            </a:pPr>
            <a:r>
              <a:rPr lang="nl-NL" sz="1700"/>
              <a:t>Overweeg SGLT2-remmer, overleg zo nodig met cardioloog.</a:t>
            </a:r>
            <a:endParaRPr/>
          </a:p>
          <a:p>
            <a:pPr indent="0" lvl="1" marL="457200" rtl="0" algn="l">
              <a:lnSpc>
                <a:spcPct val="90000"/>
              </a:lnSpc>
              <a:spcBef>
                <a:spcPts val="600"/>
              </a:spcBef>
              <a:spcAft>
                <a:spcPts val="0"/>
              </a:spcAft>
              <a:buSzPts val="1700"/>
              <a:buNone/>
            </a:pPr>
            <a:r>
              <a:t/>
            </a:r>
            <a:endParaRPr sz="1700"/>
          </a:p>
          <a:p>
            <a:pPr indent="-107950" lvl="0" marL="91440" rtl="0" algn="l">
              <a:lnSpc>
                <a:spcPct val="90000"/>
              </a:lnSpc>
              <a:spcBef>
                <a:spcPts val="1600"/>
              </a:spcBef>
              <a:spcAft>
                <a:spcPts val="0"/>
              </a:spcAft>
              <a:buSzPts val="1700"/>
              <a:buFont typeface="Arial"/>
              <a:buChar char="•"/>
            </a:pPr>
            <a:r>
              <a:rPr lang="nl-NL" sz="1700"/>
              <a:t>Bij bestaande hartfalenpatiënten:</a:t>
            </a:r>
            <a:endParaRPr/>
          </a:p>
          <a:p>
            <a:pPr indent="-285750" lvl="1" marL="742950" rtl="0" algn="l">
              <a:lnSpc>
                <a:spcPct val="90000"/>
              </a:lnSpc>
              <a:spcBef>
                <a:spcPts val="400"/>
              </a:spcBef>
              <a:spcAft>
                <a:spcPts val="0"/>
              </a:spcAft>
              <a:buSzPts val="1700"/>
              <a:buFont typeface="Arial"/>
              <a:buChar char="•"/>
            </a:pPr>
            <a:r>
              <a:rPr lang="nl-NL" sz="1700"/>
              <a:t>Bespreek het starten van een SGLT2-remmer bij volgende controle of bij klachten gerelateerd aan hartfalen.</a:t>
            </a:r>
            <a:endParaRPr/>
          </a:p>
          <a:p>
            <a:pPr indent="-177800" lvl="1" marL="742950" rtl="0" algn="l">
              <a:lnSpc>
                <a:spcPct val="90000"/>
              </a:lnSpc>
              <a:spcBef>
                <a:spcPts val="600"/>
              </a:spcBef>
              <a:spcAft>
                <a:spcPts val="0"/>
              </a:spcAft>
              <a:buSzPts val="1700"/>
              <a:buFont typeface="Arial"/>
              <a:buNone/>
            </a:pPr>
            <a:r>
              <a:t/>
            </a:r>
            <a:endParaRPr sz="1700"/>
          </a:p>
          <a:p>
            <a:pPr indent="-107950" lvl="0" marL="91440" rtl="0" algn="l">
              <a:lnSpc>
                <a:spcPct val="90000"/>
              </a:lnSpc>
              <a:spcBef>
                <a:spcPts val="1600"/>
              </a:spcBef>
              <a:spcAft>
                <a:spcPts val="0"/>
              </a:spcAft>
              <a:buSzPts val="1700"/>
              <a:buChar char=" "/>
            </a:pPr>
            <a:r>
              <a:rPr lang="nl-NL" sz="1700"/>
              <a:t>Mogelijke verbetering kwaliteit van leven en verlaagd sterfterisico.</a:t>
            </a:r>
            <a:endParaRPr/>
          </a:p>
          <a:p>
            <a:pPr indent="0" lvl="1" marL="457200" rtl="0" algn="l">
              <a:lnSpc>
                <a:spcPct val="90000"/>
              </a:lnSpc>
              <a:spcBef>
                <a:spcPts val="400"/>
              </a:spcBef>
              <a:spcAft>
                <a:spcPts val="0"/>
              </a:spcAft>
              <a:buSzPts val="1700"/>
              <a:buNone/>
            </a:pPr>
            <a:r>
              <a:t/>
            </a:r>
            <a:endParaRPr sz="1700"/>
          </a:p>
        </p:txBody>
      </p:sp>
      <p:pic>
        <p:nvPicPr>
          <p:cNvPr id="252" name="Google Shape;252;p14"/>
          <p:cNvPicPr preferRelativeResize="0"/>
          <p:nvPr/>
        </p:nvPicPr>
        <p:blipFill rotWithShape="1">
          <a:blip r:embed="rId3">
            <a:alphaModFix/>
          </a:blip>
          <a:srcRect b="0" l="2698" r="9237" t="0"/>
          <a:stretch/>
        </p:blipFill>
        <p:spPr>
          <a:xfrm>
            <a:off x="8020570" y="1916318"/>
            <a:ext cx="3135109" cy="34710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5"/>
          <p:cNvSpPr txBox="1"/>
          <p:nvPr>
            <p:ph type="title"/>
          </p:nvPr>
        </p:nvSpPr>
        <p:spPr>
          <a:xfrm>
            <a:off x="838200" y="744909"/>
            <a:ext cx="5562600" cy="260789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Kennistoets</a:t>
            </a:r>
            <a:endParaRPr/>
          </a:p>
        </p:txBody>
      </p:sp>
      <p:pic>
        <p:nvPicPr>
          <p:cNvPr descr="Wat leren aiossen van de landelijke kennistoets? | Huisarts &amp; Wetenschap" id="259" name="Google Shape;259;p15"/>
          <p:cNvPicPr preferRelativeResize="0"/>
          <p:nvPr/>
        </p:nvPicPr>
        <p:blipFill rotWithShape="1">
          <a:blip r:embed="rId3">
            <a:alphaModFix/>
          </a:blip>
          <a:srcRect b="-2" l="18732" r="31267" t="0"/>
          <a:stretch/>
        </p:blipFill>
        <p:spPr>
          <a:xfrm>
            <a:off x="6671775" y="891938"/>
            <a:ext cx="5046291" cy="5046291"/>
          </a:xfrm>
          <a:custGeom>
            <a:rect b="b" l="l" r="r" t="t"/>
            <a:pathLst>
              <a:path extrusionOk="0" h="4800600" w="4800600">
                <a:moveTo>
                  <a:pt x="2400300" y="0"/>
                </a:moveTo>
                <a:cubicBezTo>
                  <a:pt x="3725949" y="0"/>
                  <a:pt x="4800600" y="1074651"/>
                  <a:pt x="4800600" y="2400300"/>
                </a:cubicBezTo>
                <a:cubicBezTo>
                  <a:pt x="4800600" y="3725949"/>
                  <a:pt x="3725949" y="4800600"/>
                  <a:pt x="2400300" y="4800600"/>
                </a:cubicBezTo>
                <a:cubicBezTo>
                  <a:pt x="1074651" y="4800600"/>
                  <a:pt x="0" y="3725949"/>
                  <a:pt x="0" y="2400300"/>
                </a:cubicBezTo>
                <a:cubicBezTo>
                  <a:pt x="0" y="1074651"/>
                  <a:pt x="1074651" y="0"/>
                  <a:pt x="2400300" y="0"/>
                </a:cubicBezTo>
                <a:close/>
              </a:path>
            </a:pathLst>
          </a:cu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Kennistoets </a:t>
            </a:r>
            <a:endParaRPr/>
          </a:p>
        </p:txBody>
      </p:sp>
      <p:sp>
        <p:nvSpPr>
          <p:cNvPr id="266" name="Google Shape;266;p1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000"/>
              <a:buNone/>
            </a:pPr>
            <a:r>
              <a:rPr lang="nl-NL">
                <a:latin typeface="Arial"/>
                <a:ea typeface="Arial"/>
                <a:cs typeface="Arial"/>
                <a:sym typeface="Arial"/>
              </a:rPr>
              <a:t>1. Meer vrouwen dan mannen sterven aan hartfalen.</a:t>
            </a:r>
            <a:endParaRPr/>
          </a:p>
          <a:p>
            <a:pPr indent="-342900" lvl="0" marL="342900" rtl="0" algn="l">
              <a:lnSpc>
                <a:spcPct val="107000"/>
              </a:lnSpc>
              <a:spcBef>
                <a:spcPts val="2000"/>
              </a:spcBef>
              <a:spcAft>
                <a:spcPts val="0"/>
              </a:spcAft>
              <a:buSzPts val="2000"/>
              <a:buFont typeface="Courier New"/>
              <a:buChar char="o"/>
            </a:pPr>
            <a:r>
              <a:rPr lang="nl-NL">
                <a:latin typeface="Arial"/>
                <a:ea typeface="Arial"/>
                <a:cs typeface="Arial"/>
                <a:sym typeface="Arial"/>
              </a:rPr>
              <a:t>Juist</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Onjuist</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000"/>
              <a:buNone/>
            </a:pPr>
            <a:r>
              <a:rPr lang="nl-NL"/>
              <a:t>2. </a:t>
            </a:r>
            <a:r>
              <a:rPr lang="nl-NL">
                <a:latin typeface="Arial"/>
                <a:ea typeface="Arial"/>
                <a:cs typeface="Arial"/>
                <a:sym typeface="Arial"/>
              </a:rPr>
              <a:t>Het medicamenteus beleid is afhankelijk van het type hartfalen.</a:t>
            </a:r>
            <a:endParaRPr/>
          </a:p>
          <a:p>
            <a:pPr indent="-342900" lvl="0" marL="342900" rtl="0" algn="l">
              <a:lnSpc>
                <a:spcPct val="107000"/>
              </a:lnSpc>
              <a:spcBef>
                <a:spcPts val="2000"/>
              </a:spcBef>
              <a:spcAft>
                <a:spcPts val="0"/>
              </a:spcAft>
              <a:buSzPts val="2000"/>
              <a:buFont typeface="Courier New"/>
              <a:buChar char="o"/>
            </a:pPr>
            <a:r>
              <a:rPr lang="nl-NL">
                <a:latin typeface="Arial"/>
                <a:ea typeface="Arial"/>
                <a:cs typeface="Arial"/>
                <a:sym typeface="Arial"/>
              </a:rPr>
              <a:t>Juist</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Onjuist</a:t>
            </a:r>
            <a:endParaRPr/>
          </a:p>
          <a:p>
            <a:pPr indent="0" lvl="0" marL="0" rtl="0" algn="l">
              <a:lnSpc>
                <a:spcPct val="90000"/>
              </a:lnSpc>
              <a:spcBef>
                <a:spcPts val="2000"/>
              </a:spcBef>
              <a:spcAft>
                <a:spcPts val="0"/>
              </a:spcAft>
              <a:buSzPts val="2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000"/>
              <a:buNone/>
            </a:pPr>
            <a:r>
              <a:rPr lang="nl-NL"/>
              <a:t>3. </a:t>
            </a:r>
            <a:r>
              <a:rPr lang="nl-NL">
                <a:latin typeface="Arial"/>
                <a:ea typeface="Arial"/>
                <a:cs typeface="Arial"/>
                <a:sym typeface="Arial"/>
              </a:rPr>
              <a:t>Een zo hoog mogelijke dosering van een RAS-remmer geeft de beste prognose bij HFrEF.</a:t>
            </a:r>
            <a:endParaRPr/>
          </a:p>
          <a:p>
            <a:pPr indent="-342900" lvl="0" marL="342900" rtl="0" algn="l">
              <a:lnSpc>
                <a:spcPct val="107000"/>
              </a:lnSpc>
              <a:spcBef>
                <a:spcPts val="2000"/>
              </a:spcBef>
              <a:spcAft>
                <a:spcPts val="0"/>
              </a:spcAft>
              <a:buSzPts val="2000"/>
              <a:buFont typeface="Courier New"/>
              <a:buChar char="o"/>
            </a:pPr>
            <a:r>
              <a:rPr lang="nl-NL">
                <a:latin typeface="Arial"/>
                <a:ea typeface="Arial"/>
                <a:cs typeface="Arial"/>
                <a:sym typeface="Arial"/>
              </a:rPr>
              <a:t>Juist</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Onjuist</a:t>
            </a:r>
            <a:endParaRPr/>
          </a:p>
          <a:p>
            <a:pPr indent="0" lvl="0" marL="0" rtl="0" algn="l">
              <a:lnSpc>
                <a:spcPct val="90000"/>
              </a:lnSpc>
              <a:spcBef>
                <a:spcPts val="2000"/>
              </a:spcBef>
              <a:spcAft>
                <a:spcPts val="0"/>
              </a:spcAft>
              <a:buSzPts val="20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000"/>
              <a:buNone/>
            </a:pPr>
            <a:r>
              <a:rPr lang="nl-NL"/>
              <a:t>4. </a:t>
            </a:r>
            <a:r>
              <a:rPr lang="nl-NL">
                <a:latin typeface="Arial"/>
                <a:ea typeface="Arial"/>
                <a:cs typeface="Arial"/>
                <a:sym typeface="Arial"/>
              </a:rPr>
              <a:t>Het lisdiureticum bumetanide is effectiever dan furosemide bij    hartfalen.</a:t>
            </a:r>
            <a:endParaRPr/>
          </a:p>
          <a:p>
            <a:pPr indent="-342900" lvl="0" marL="342900" rtl="0" algn="l">
              <a:lnSpc>
                <a:spcPct val="107000"/>
              </a:lnSpc>
              <a:spcBef>
                <a:spcPts val="2000"/>
              </a:spcBef>
              <a:spcAft>
                <a:spcPts val="0"/>
              </a:spcAft>
              <a:buSzPts val="2000"/>
              <a:buFont typeface="Courier New"/>
              <a:buChar char="o"/>
            </a:pPr>
            <a:r>
              <a:rPr lang="nl-NL">
                <a:latin typeface="Arial"/>
                <a:ea typeface="Arial"/>
                <a:cs typeface="Arial"/>
                <a:sym typeface="Arial"/>
              </a:rPr>
              <a:t>Juist</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Onjuist</a:t>
            </a:r>
            <a:endParaRPr/>
          </a:p>
          <a:p>
            <a:pPr indent="0" lvl="0" marL="0" rtl="0" algn="l">
              <a:lnSpc>
                <a:spcPct val="90000"/>
              </a:lnSpc>
              <a:spcBef>
                <a:spcPts val="2000"/>
              </a:spcBef>
              <a:spcAft>
                <a:spcPts val="0"/>
              </a:spcAft>
              <a:buSzPts val="2000"/>
              <a:buNone/>
            </a:pPr>
            <a:r>
              <a:rPr lang="nl-NL"/>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Programma </a:t>
            </a:r>
            <a:endParaRPr/>
          </a:p>
        </p:txBody>
      </p:sp>
      <p:sp>
        <p:nvSpPr>
          <p:cNvPr id="119" name="Google Shape;119;p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lnSpcReduction="10000"/>
          </a:bodyPr>
          <a:lstStyle/>
          <a:p>
            <a:pPr indent="-91440" lvl="0" marL="91440" rtl="0" algn="l">
              <a:lnSpc>
                <a:spcPct val="90000"/>
              </a:lnSpc>
              <a:spcBef>
                <a:spcPts val="0"/>
              </a:spcBef>
              <a:spcAft>
                <a:spcPts val="0"/>
              </a:spcAft>
              <a:buSzPts val="2200"/>
              <a:buChar char=" "/>
            </a:pPr>
            <a:r>
              <a:rPr lang="nl-NL" sz="2200"/>
              <a:t>0.00 uur	Medicijnjournaal </a:t>
            </a:r>
            <a:endParaRPr/>
          </a:p>
          <a:p>
            <a:pPr indent="-91440" lvl="0" marL="91440" rtl="0" algn="l">
              <a:lnSpc>
                <a:spcPct val="90000"/>
              </a:lnSpc>
              <a:spcBef>
                <a:spcPts val="1400"/>
              </a:spcBef>
              <a:spcAft>
                <a:spcPts val="0"/>
              </a:spcAft>
              <a:buSzPts val="2200"/>
              <a:buChar char=" "/>
            </a:pPr>
            <a:r>
              <a:rPr lang="nl-NL" sz="2200"/>
              <a:t>0.10 uur	Inleiding en doel</a:t>
            </a:r>
            <a:endParaRPr/>
          </a:p>
          <a:p>
            <a:pPr indent="-91440" lvl="0" marL="91440" rtl="0" algn="l">
              <a:lnSpc>
                <a:spcPct val="90000"/>
              </a:lnSpc>
              <a:spcBef>
                <a:spcPts val="1400"/>
              </a:spcBef>
              <a:spcAft>
                <a:spcPts val="0"/>
              </a:spcAft>
              <a:buSzPts val="2200"/>
              <a:buChar char=" "/>
            </a:pPr>
            <a:r>
              <a:rPr lang="nl-NL" sz="2200"/>
              <a:t>0.15 uur	Kennistoets</a:t>
            </a:r>
            <a:endParaRPr/>
          </a:p>
          <a:p>
            <a:pPr indent="-91440" lvl="0" marL="91440" rtl="0" algn="l">
              <a:lnSpc>
                <a:spcPct val="90000"/>
              </a:lnSpc>
              <a:spcBef>
                <a:spcPts val="1400"/>
              </a:spcBef>
              <a:spcAft>
                <a:spcPts val="0"/>
              </a:spcAft>
              <a:buSzPts val="2200"/>
              <a:buChar char=" "/>
            </a:pPr>
            <a:r>
              <a:rPr lang="nl-NL" sz="2200"/>
              <a:t>0.35 uur	Eigen voorschrijfbeleid</a:t>
            </a:r>
            <a:endParaRPr/>
          </a:p>
          <a:p>
            <a:pPr indent="-91440" lvl="0" marL="91440" rtl="0" algn="l">
              <a:lnSpc>
                <a:spcPct val="90000"/>
              </a:lnSpc>
              <a:spcBef>
                <a:spcPts val="1400"/>
              </a:spcBef>
              <a:spcAft>
                <a:spcPts val="0"/>
              </a:spcAft>
              <a:buSzPts val="2200"/>
              <a:buChar char=" "/>
            </a:pPr>
            <a:r>
              <a:rPr lang="nl-NL" sz="2200"/>
              <a:t>0.50 uur	Casuïstiek	</a:t>
            </a:r>
            <a:endParaRPr/>
          </a:p>
          <a:p>
            <a:pPr indent="-91440" lvl="0" marL="91440" rtl="0" algn="l">
              <a:lnSpc>
                <a:spcPct val="90000"/>
              </a:lnSpc>
              <a:spcBef>
                <a:spcPts val="1400"/>
              </a:spcBef>
              <a:spcAft>
                <a:spcPts val="0"/>
              </a:spcAft>
              <a:buSzPts val="2200"/>
              <a:buChar char=" "/>
            </a:pPr>
            <a:r>
              <a:rPr lang="nl-NL" sz="2200"/>
              <a:t>1.15 uur	Maken van afspraken	</a:t>
            </a:r>
            <a:endParaRPr/>
          </a:p>
          <a:p>
            <a:pPr indent="-91440" lvl="0" marL="91440" rtl="0" algn="l">
              <a:lnSpc>
                <a:spcPct val="90000"/>
              </a:lnSpc>
              <a:spcBef>
                <a:spcPts val="1400"/>
              </a:spcBef>
              <a:spcAft>
                <a:spcPts val="0"/>
              </a:spcAft>
              <a:buSzPts val="2200"/>
              <a:buChar char=" "/>
            </a:pPr>
            <a:r>
              <a:rPr lang="nl-NL" sz="2200"/>
              <a:t>1.30 uur	Afsluiting</a:t>
            </a:r>
            <a:endParaRPr/>
          </a:p>
          <a:p>
            <a:pPr indent="0" lvl="0" marL="91440" rtl="0" algn="l">
              <a:lnSpc>
                <a:spcPct val="90000"/>
              </a:lnSpc>
              <a:spcBef>
                <a:spcPts val="1400"/>
              </a:spcBef>
              <a:spcAft>
                <a:spcPts val="0"/>
              </a:spcAft>
              <a:buSzPts val="2200"/>
              <a:buNone/>
            </a:pPr>
            <a:r>
              <a:t/>
            </a:r>
            <a:endParaRPr sz="2200"/>
          </a:p>
          <a:p>
            <a:pPr indent="-91440" lvl="0" marL="91440" rtl="0" algn="l">
              <a:lnSpc>
                <a:spcPct val="90000"/>
              </a:lnSpc>
              <a:spcBef>
                <a:spcPts val="1400"/>
              </a:spcBef>
              <a:spcAft>
                <a:spcPts val="0"/>
              </a:spcAft>
              <a:buSzPts val="2200"/>
              <a:buChar char=" "/>
            </a:pPr>
            <a:r>
              <a:rPr i="1" lang="nl-NL" sz="2200"/>
              <a:t>Vul hier uw eigen tijdstippen in.</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000"/>
              <a:buNone/>
            </a:pPr>
            <a:r>
              <a:rPr lang="nl-NL">
                <a:latin typeface="Arial"/>
                <a:ea typeface="Arial"/>
                <a:cs typeface="Arial"/>
                <a:sym typeface="Arial"/>
              </a:rPr>
              <a:t>5. In de eerste lijn zijn thiazidediuretica wel geïndiceerd bij HFpEF, maar niet bij HFrEF.</a:t>
            </a:r>
            <a:endParaRPr/>
          </a:p>
          <a:p>
            <a:pPr indent="-342900" lvl="0" marL="342900" rtl="0" algn="l">
              <a:lnSpc>
                <a:spcPct val="107000"/>
              </a:lnSpc>
              <a:spcBef>
                <a:spcPts val="2000"/>
              </a:spcBef>
              <a:spcAft>
                <a:spcPts val="0"/>
              </a:spcAft>
              <a:buSzPts val="2000"/>
              <a:buFont typeface="Courier New"/>
              <a:buChar char="o"/>
            </a:pPr>
            <a:r>
              <a:rPr lang="nl-NL">
                <a:latin typeface="Arial"/>
                <a:ea typeface="Arial"/>
                <a:cs typeface="Arial"/>
                <a:sym typeface="Arial"/>
              </a:rPr>
              <a:t>Juist</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Onjuist</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000"/>
              <a:buNone/>
            </a:pPr>
            <a:r>
              <a:rPr lang="nl-NL">
                <a:latin typeface="Arial"/>
                <a:ea typeface="Arial"/>
                <a:cs typeface="Arial"/>
                <a:sym typeface="Arial"/>
              </a:rPr>
              <a:t>6. In de eerste lijn is digoxine wel geïndiceerd bij HFpEF, maar niet bij HFrEF.</a:t>
            </a:r>
            <a:endParaRPr/>
          </a:p>
          <a:p>
            <a:pPr indent="-342900" lvl="0" marL="342900" rtl="0" algn="l">
              <a:lnSpc>
                <a:spcPct val="107000"/>
              </a:lnSpc>
              <a:spcBef>
                <a:spcPts val="2000"/>
              </a:spcBef>
              <a:spcAft>
                <a:spcPts val="0"/>
              </a:spcAft>
              <a:buSzPts val="2000"/>
              <a:buFont typeface="Courier New"/>
              <a:buChar char="o"/>
            </a:pPr>
            <a:r>
              <a:rPr lang="nl-NL">
                <a:latin typeface="Arial"/>
                <a:ea typeface="Arial"/>
                <a:cs typeface="Arial"/>
                <a:sym typeface="Arial"/>
              </a:rPr>
              <a:t>Juist</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Onjuist</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000"/>
              <a:buNone/>
            </a:pPr>
            <a:r>
              <a:rPr lang="nl-NL">
                <a:latin typeface="Arial"/>
                <a:ea typeface="Arial"/>
                <a:cs typeface="Arial"/>
                <a:sym typeface="Arial"/>
              </a:rPr>
              <a:t>7. De maximale dosering van een ACE-remmer bij hartfalen is voor vrouwen lager dan voor mannen.</a:t>
            </a:r>
            <a:endParaRPr/>
          </a:p>
          <a:p>
            <a:pPr indent="-342900" lvl="0" marL="342900" rtl="0" algn="l">
              <a:lnSpc>
                <a:spcPct val="107000"/>
              </a:lnSpc>
              <a:spcBef>
                <a:spcPts val="2000"/>
              </a:spcBef>
              <a:spcAft>
                <a:spcPts val="0"/>
              </a:spcAft>
              <a:buSzPts val="2000"/>
              <a:buFont typeface="Courier New"/>
              <a:buChar char="o"/>
            </a:pPr>
            <a:r>
              <a:rPr lang="nl-NL">
                <a:latin typeface="Arial"/>
                <a:ea typeface="Arial"/>
                <a:cs typeface="Arial"/>
                <a:sym typeface="Arial"/>
              </a:rPr>
              <a:t>Juist</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Onjuist</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000"/>
              <a:buNone/>
            </a:pPr>
            <a:r>
              <a:rPr lang="nl-NL">
                <a:latin typeface="Arial"/>
                <a:ea typeface="Arial"/>
                <a:cs typeface="Arial"/>
                <a:sym typeface="Arial"/>
              </a:rPr>
              <a:t>8. Klachten van duizeligheid na de start met een RAS-remmer zijn vaak tijdelijk van aard.</a:t>
            </a:r>
            <a:endParaRPr/>
          </a:p>
          <a:p>
            <a:pPr indent="-342900" lvl="0" marL="342900" rtl="0" algn="l">
              <a:lnSpc>
                <a:spcPct val="107000"/>
              </a:lnSpc>
              <a:spcBef>
                <a:spcPts val="2000"/>
              </a:spcBef>
              <a:spcAft>
                <a:spcPts val="0"/>
              </a:spcAft>
              <a:buSzPts val="2000"/>
              <a:buFont typeface="Courier New"/>
              <a:buChar char="o"/>
            </a:pPr>
            <a:r>
              <a:rPr lang="nl-NL">
                <a:latin typeface="Arial"/>
                <a:ea typeface="Arial"/>
                <a:cs typeface="Arial"/>
                <a:sym typeface="Arial"/>
              </a:rPr>
              <a:t>Juist</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Onjuist</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000"/>
              <a:buNone/>
            </a:pPr>
            <a:r>
              <a:rPr lang="nl-NL">
                <a:latin typeface="Arial"/>
                <a:ea typeface="Arial"/>
                <a:cs typeface="Arial"/>
                <a:sym typeface="Arial"/>
              </a:rPr>
              <a:t>9. Wat is het doel van de behandeling van HFpEF?</a:t>
            </a:r>
            <a:endParaRPr/>
          </a:p>
          <a:p>
            <a:pPr indent="-342900" lvl="0" marL="342900" rtl="0" algn="l">
              <a:lnSpc>
                <a:spcPct val="107000"/>
              </a:lnSpc>
              <a:spcBef>
                <a:spcPts val="2000"/>
              </a:spcBef>
              <a:spcAft>
                <a:spcPts val="0"/>
              </a:spcAft>
              <a:buSzPts val="2000"/>
              <a:buFont typeface="Courier New"/>
              <a:buChar char="o"/>
            </a:pPr>
            <a:r>
              <a:rPr lang="nl-NL">
                <a:latin typeface="Arial"/>
                <a:ea typeface="Arial"/>
                <a:cs typeface="Arial"/>
                <a:sym typeface="Arial"/>
              </a:rPr>
              <a:t>Verlichting van symptomen en verbetering van kwaliteit van leven</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Verlichting van symptomen en vermindering van mortaliteit</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Verbetering van de kwaliteit van leven en vermindering van mortaliteit</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000"/>
              <a:buNone/>
            </a:pPr>
            <a:r>
              <a:rPr lang="nl-NL">
                <a:latin typeface="Arial"/>
                <a:ea typeface="Arial"/>
                <a:cs typeface="Arial"/>
                <a:sym typeface="Arial"/>
              </a:rPr>
              <a:t>10. Bij de behandeling van hoge bloeddruk bij HFpEF gaat de voorkeur uit naar een RAS-remmer boven een bètablokker.</a:t>
            </a:r>
            <a:endParaRPr/>
          </a:p>
          <a:p>
            <a:pPr indent="-342900" lvl="0" marL="342900" rtl="0" algn="l">
              <a:lnSpc>
                <a:spcPct val="107000"/>
              </a:lnSpc>
              <a:spcBef>
                <a:spcPts val="2000"/>
              </a:spcBef>
              <a:spcAft>
                <a:spcPts val="0"/>
              </a:spcAft>
              <a:buSzPts val="2000"/>
              <a:buFont typeface="Courier New"/>
              <a:buChar char="o"/>
            </a:pPr>
            <a:r>
              <a:rPr lang="nl-NL">
                <a:latin typeface="Arial"/>
                <a:ea typeface="Arial"/>
                <a:cs typeface="Arial"/>
                <a:sym typeface="Arial"/>
              </a:rPr>
              <a:t>Juist</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Onjuist</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07000"/>
              </a:lnSpc>
              <a:spcBef>
                <a:spcPts val="0"/>
              </a:spcBef>
              <a:spcAft>
                <a:spcPts val="0"/>
              </a:spcAft>
              <a:buSzPts val="2000"/>
              <a:buNone/>
            </a:pPr>
            <a:r>
              <a:rPr lang="nl-NL">
                <a:latin typeface="Arial"/>
                <a:ea typeface="Arial"/>
                <a:cs typeface="Arial"/>
                <a:sym typeface="Arial"/>
              </a:rPr>
              <a:t>11. Cardiale calciumantagonisten zijn geïndiceerd bij patiënten met HFpEF en een hoge bloeddruk.</a:t>
            </a:r>
            <a:endParaRPr/>
          </a:p>
          <a:p>
            <a:pPr indent="-342900" lvl="0" marL="342900" rtl="0" algn="l">
              <a:lnSpc>
                <a:spcPct val="107000"/>
              </a:lnSpc>
              <a:spcBef>
                <a:spcPts val="2000"/>
              </a:spcBef>
              <a:spcAft>
                <a:spcPts val="0"/>
              </a:spcAft>
              <a:buSzPts val="2000"/>
              <a:buFont typeface="Courier New"/>
              <a:buChar char="o"/>
            </a:pPr>
            <a:r>
              <a:rPr lang="nl-NL">
                <a:latin typeface="Arial"/>
                <a:ea typeface="Arial"/>
                <a:cs typeface="Arial"/>
                <a:sym typeface="Arial"/>
              </a:rPr>
              <a:t>Juist</a:t>
            </a:r>
            <a:endParaRPr/>
          </a:p>
          <a:p>
            <a:pPr indent="-342900" lvl="0" marL="342900" rtl="0" algn="l">
              <a:lnSpc>
                <a:spcPct val="107000"/>
              </a:lnSpc>
              <a:spcBef>
                <a:spcPts val="1400"/>
              </a:spcBef>
              <a:spcAft>
                <a:spcPts val="0"/>
              </a:spcAft>
              <a:buSzPts val="2000"/>
              <a:buFont typeface="Courier New"/>
              <a:buChar char="o"/>
            </a:pPr>
            <a:r>
              <a:rPr lang="nl-NL">
                <a:latin typeface="Arial"/>
                <a:ea typeface="Arial"/>
                <a:cs typeface="Arial"/>
                <a:sym typeface="Arial"/>
              </a:rPr>
              <a:t>Onjuist</a:t>
            </a:r>
            <a:endParaRPr/>
          </a:p>
          <a:p>
            <a:pPr indent="0" lvl="0" marL="91440" rtl="0" algn="l">
              <a:lnSpc>
                <a:spcPct val="90000"/>
              </a:lnSpc>
              <a:spcBef>
                <a:spcPts val="2000"/>
              </a:spcBef>
              <a:spcAft>
                <a:spcPts val="0"/>
              </a:spcAft>
              <a:buSzPts val="20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Verbeterpunten </a:t>
            </a:r>
            <a:endParaRPr/>
          </a:p>
        </p:txBody>
      </p:sp>
      <p:pic>
        <p:nvPicPr>
          <p:cNvPr id="332" name="Google Shape;332;p27"/>
          <p:cNvPicPr preferRelativeResize="0"/>
          <p:nvPr>
            <p:ph idx="1" type="body"/>
          </p:nvPr>
        </p:nvPicPr>
        <p:blipFill rotWithShape="1">
          <a:blip r:embed="rId3">
            <a:alphaModFix/>
          </a:blip>
          <a:srcRect b="0" l="0" r="0" t="0"/>
          <a:stretch/>
        </p:blipFill>
        <p:spPr>
          <a:xfrm>
            <a:off x="4114800" y="1846263"/>
            <a:ext cx="4022725" cy="4022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600"/>
              <a:buFont typeface="Calibri"/>
              <a:buNone/>
            </a:pPr>
            <a:r>
              <a:rPr lang="nl-NL" sz="3600"/>
              <a:t>Wanneer overleggen of verwijzen naar de cardioloog?</a:t>
            </a:r>
            <a:endParaRPr sz="3600"/>
          </a:p>
        </p:txBody>
      </p:sp>
      <p:sp>
        <p:nvSpPr>
          <p:cNvPr id="338" name="Google Shape;338;p28"/>
          <p:cNvSpPr txBox="1"/>
          <p:nvPr/>
        </p:nvSpPr>
        <p:spPr>
          <a:xfrm>
            <a:off x="6553200" y="1997839"/>
            <a:ext cx="4903694"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nl-NL" sz="1800" u="none" cap="none" strike="noStrike">
                <a:solidFill>
                  <a:schemeClr val="dk1"/>
                </a:solidFill>
                <a:latin typeface="Calibri"/>
                <a:ea typeface="Calibri"/>
                <a:cs typeface="Calibri"/>
                <a:sym typeface="Calibri"/>
              </a:rPr>
              <a:t>Overleggen bij:</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nl-NL" sz="1800" u="none" cap="none" strike="noStrike">
                <a:solidFill>
                  <a:schemeClr val="dk1"/>
                </a:solidFill>
                <a:latin typeface="Calibri"/>
                <a:ea typeface="Calibri"/>
                <a:cs typeface="Calibri"/>
                <a:sym typeface="Calibri"/>
              </a:rPr>
              <a:t>achteruitgang van de </a:t>
            </a:r>
            <a:r>
              <a:rPr b="1" i="0" lang="nl-NL" sz="1800" u="none" cap="none" strike="noStrike">
                <a:solidFill>
                  <a:schemeClr val="dk1"/>
                </a:solidFill>
                <a:latin typeface="Calibri"/>
                <a:ea typeface="Calibri"/>
                <a:cs typeface="Calibri"/>
                <a:sym typeface="Calibri"/>
              </a:rPr>
              <a:t>nierfunctie</a:t>
            </a:r>
            <a:r>
              <a:rPr b="0" i="0" lang="nl-NL" sz="1800" u="none" cap="none" strike="noStrike">
                <a:solidFill>
                  <a:schemeClr val="dk1"/>
                </a:solidFill>
                <a:latin typeface="Calibri"/>
                <a:ea typeface="Calibri"/>
                <a:cs typeface="Calibri"/>
                <a:sym typeface="Calibri"/>
              </a:rPr>
              <a:t> of </a:t>
            </a:r>
            <a:r>
              <a:rPr b="1" i="0" lang="nl-NL" sz="1800" u="none" cap="none" strike="noStrike">
                <a:solidFill>
                  <a:schemeClr val="dk1"/>
                </a:solidFill>
                <a:latin typeface="Calibri"/>
                <a:ea typeface="Calibri"/>
                <a:cs typeface="Calibri"/>
                <a:sym typeface="Calibri"/>
              </a:rPr>
              <a:t>elektrolytstoornissen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1" i="0" lang="nl-NL" sz="1800" u="none" cap="none" strike="noStrike">
                <a:solidFill>
                  <a:schemeClr val="dk1"/>
                </a:solidFill>
                <a:latin typeface="Calibri"/>
                <a:ea typeface="Calibri"/>
                <a:cs typeface="Calibri"/>
                <a:sym typeface="Calibri"/>
              </a:rPr>
              <a:t>persisterende hypertensie </a:t>
            </a:r>
            <a:r>
              <a:rPr b="0" i="0" lang="nl-NL" sz="1800" u="none" cap="none" strike="noStrike">
                <a:solidFill>
                  <a:schemeClr val="dk1"/>
                </a:solidFill>
                <a:latin typeface="Calibri"/>
                <a:ea typeface="Calibri"/>
                <a:cs typeface="Calibri"/>
                <a:sym typeface="Calibri"/>
              </a:rPr>
              <a:t>ondanks adequate instelling op hartfalenmedicatie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1" i="0" lang="nl-NL" sz="1800" u="none" cap="none" strike="noStrike">
                <a:solidFill>
                  <a:schemeClr val="dk1"/>
                </a:solidFill>
                <a:latin typeface="Calibri"/>
                <a:ea typeface="Calibri"/>
                <a:cs typeface="Calibri"/>
                <a:sym typeface="Calibri"/>
              </a:rPr>
              <a:t>onvoldoende controle van symptomen </a:t>
            </a:r>
            <a:r>
              <a:rPr b="0" i="0" lang="nl-NL" sz="1800" u="none" cap="none" strike="noStrike">
                <a:solidFill>
                  <a:schemeClr val="dk1"/>
                </a:solidFill>
                <a:latin typeface="Calibri"/>
                <a:ea typeface="Calibri"/>
                <a:cs typeface="Calibri"/>
                <a:sym typeface="Calibri"/>
              </a:rPr>
              <a:t>van angina pectoris met hartfalenmedicatie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nl-NL" sz="1800" u="none" cap="none" strike="noStrike">
                <a:solidFill>
                  <a:schemeClr val="dk1"/>
                </a:solidFill>
                <a:latin typeface="Calibri"/>
                <a:ea typeface="Calibri"/>
                <a:cs typeface="Calibri"/>
                <a:sym typeface="Calibri"/>
              </a:rPr>
              <a:t>patiënt is mogelijk gebaat bij </a:t>
            </a:r>
            <a:r>
              <a:rPr b="1" i="0" lang="nl-NL" sz="1800" u="none" cap="none" strike="noStrike">
                <a:solidFill>
                  <a:schemeClr val="dk1"/>
                </a:solidFill>
                <a:latin typeface="Calibri"/>
                <a:ea typeface="Calibri"/>
                <a:cs typeface="Calibri"/>
                <a:sym typeface="Calibri"/>
              </a:rPr>
              <a:t>multidisciplinaire hartrevalidatie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p28"/>
          <p:cNvSpPr txBox="1"/>
          <p:nvPr/>
        </p:nvSpPr>
        <p:spPr>
          <a:xfrm>
            <a:off x="1114095" y="1978572"/>
            <a:ext cx="4677105"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nl-NL" sz="1800" u="none" cap="none" strike="noStrike">
                <a:solidFill>
                  <a:schemeClr val="dk1"/>
                </a:solidFill>
                <a:latin typeface="Calibri"/>
                <a:ea typeface="Calibri"/>
                <a:cs typeface="Calibri"/>
                <a:sym typeface="Calibri"/>
              </a:rPr>
              <a:t>Consultatie of (terug)verwijzing bij:</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nl-NL" sz="1800" u="none" cap="none" strike="noStrike">
                <a:solidFill>
                  <a:schemeClr val="dk1"/>
                </a:solidFill>
                <a:latin typeface="Calibri"/>
                <a:ea typeface="Calibri"/>
                <a:cs typeface="Calibri"/>
                <a:sym typeface="Calibri"/>
              </a:rPr>
              <a:t>vermoeden van hartfalen met </a:t>
            </a:r>
            <a:r>
              <a:rPr b="1" i="0" lang="nl-NL" sz="1800" u="none" cap="none" strike="noStrike">
                <a:solidFill>
                  <a:schemeClr val="dk1"/>
                </a:solidFill>
                <a:latin typeface="Calibri"/>
                <a:ea typeface="Calibri"/>
                <a:cs typeface="Calibri"/>
                <a:sym typeface="Calibri"/>
              </a:rPr>
              <a:t>afwijkend ecg en/of verhoogd (NT-pro)BNP</a:t>
            </a:r>
            <a:r>
              <a:rPr b="0" i="0" lang="nl-NL" sz="1800" u="none" cap="none" strike="noStrike">
                <a:solidFill>
                  <a:schemeClr val="dk1"/>
                </a:solidFill>
                <a:latin typeface="Calibri"/>
                <a:ea typeface="Calibri"/>
                <a:cs typeface="Calibri"/>
                <a:sym typeface="Calibri"/>
              </a:rPr>
              <a:t> (overweeg kwetsbare patiënten bij wie diagnostiek en behandeling in de tweede lijn niet wenselijk zijn niet te verwijzen)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1" i="0" lang="nl-NL" sz="1800" u="none" cap="none" strike="noStrike">
                <a:solidFill>
                  <a:schemeClr val="dk1"/>
                </a:solidFill>
                <a:latin typeface="Calibri"/>
                <a:ea typeface="Calibri"/>
                <a:cs typeface="Calibri"/>
                <a:sym typeface="Calibri"/>
              </a:rPr>
              <a:t>geleidelijke progressie </a:t>
            </a:r>
            <a:r>
              <a:rPr b="0" i="0" lang="nl-NL" sz="1800" u="none" cap="none" strike="noStrike">
                <a:solidFill>
                  <a:schemeClr val="dk1"/>
                </a:solidFill>
                <a:latin typeface="Calibri"/>
                <a:ea typeface="Calibri"/>
                <a:cs typeface="Calibri"/>
                <a:sym typeface="Calibri"/>
              </a:rPr>
              <a:t>van het hartfalen ondanks adequate instelling op medicatie.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1" i="0" lang="nl-NL" sz="1800" u="none" cap="none" strike="noStrike">
                <a:solidFill>
                  <a:schemeClr val="dk1"/>
                </a:solidFill>
                <a:latin typeface="Calibri"/>
                <a:ea typeface="Calibri"/>
                <a:cs typeface="Calibri"/>
                <a:sym typeface="Calibri"/>
              </a:rPr>
              <a:t>exacerbatie hartfalen</a:t>
            </a:r>
            <a:r>
              <a:rPr b="0" i="0" lang="nl-NL" sz="1800" u="none" cap="none" strike="noStrike">
                <a:solidFill>
                  <a:schemeClr val="dk1"/>
                </a:solidFill>
                <a:latin typeface="Calibri"/>
                <a:ea typeface="Calibri"/>
                <a:cs typeface="Calibri"/>
                <a:sym typeface="Calibri"/>
              </a:rPr>
              <a:t>: bij ernstige of aanhoudende klachten ondanks behandeling.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1" i="0" lang="nl-NL" sz="1800" u="none" cap="none" strike="noStrike">
                <a:solidFill>
                  <a:schemeClr val="dk1"/>
                </a:solidFill>
                <a:latin typeface="Calibri"/>
                <a:ea typeface="Calibri"/>
                <a:cs typeface="Calibri"/>
                <a:sym typeface="Calibri"/>
              </a:rPr>
              <a:t>dehydratie</a:t>
            </a:r>
            <a:r>
              <a:rPr b="0" i="0" lang="nl-NL" sz="1800" u="none" cap="none" strike="noStrike">
                <a:solidFill>
                  <a:schemeClr val="dk1"/>
                </a:solidFill>
                <a:latin typeface="Calibri"/>
                <a:ea typeface="Calibri"/>
                <a:cs typeface="Calibri"/>
                <a:sym typeface="Calibri"/>
              </a:rPr>
              <a:t>: bij ernstige of aanhoudende klachten ondanks behandeling.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Chronisch hartfalen</a:t>
            </a:r>
            <a:endParaRPr/>
          </a:p>
        </p:txBody>
      </p:sp>
      <p:sp>
        <p:nvSpPr>
          <p:cNvPr id="345" name="Google Shape;345;p2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nl-NL" sz="2000"/>
              <a:t>De behandeling van hartfalen wordt in principe </a:t>
            </a:r>
            <a:r>
              <a:rPr b="1" lang="nl-NL" sz="2000">
                <a:solidFill>
                  <a:schemeClr val="dk1"/>
                </a:solidFill>
              </a:rPr>
              <a:t>gestart door de cardioloog. </a:t>
            </a:r>
            <a:r>
              <a:rPr lang="nl-NL" sz="2000"/>
              <a:t>Bij een sterk vermoeden van hartfalen kan de huisarts ervoor kiezen de medicatie alvast te starten. HFpEF kan de huisarts doorgaans zelf behandelen en begeleiden.</a:t>
            </a:r>
            <a:endParaRPr/>
          </a:p>
          <a:p>
            <a:pPr indent="0" lvl="0" marL="91440" rtl="0" algn="l">
              <a:lnSpc>
                <a:spcPct val="90000"/>
              </a:lnSpc>
              <a:spcBef>
                <a:spcPts val="1400"/>
              </a:spcBef>
              <a:spcAft>
                <a:spcPts val="0"/>
              </a:spcAft>
              <a:buSzPts val="2000"/>
              <a:buNone/>
            </a:pPr>
            <a:r>
              <a:t/>
            </a:r>
            <a:endParaRPr sz="2000"/>
          </a:p>
          <a:p>
            <a:pPr indent="0" lvl="0" marL="0" rtl="0" algn="l">
              <a:lnSpc>
                <a:spcPct val="90000"/>
              </a:lnSpc>
              <a:spcBef>
                <a:spcPts val="1400"/>
              </a:spcBef>
              <a:spcAft>
                <a:spcPts val="0"/>
              </a:spcAft>
              <a:buSzPts val="2000"/>
              <a:buNone/>
            </a:pPr>
            <a:r>
              <a:rPr lang="nl-NL" sz="2000"/>
              <a:t>Doel van de behandeling:</a:t>
            </a:r>
            <a:endParaRPr/>
          </a:p>
          <a:p>
            <a:pPr indent="-91440" lvl="0" marL="91440" rtl="0" algn="l">
              <a:lnSpc>
                <a:spcPct val="90000"/>
              </a:lnSpc>
              <a:spcBef>
                <a:spcPts val="1400"/>
              </a:spcBef>
              <a:spcAft>
                <a:spcPts val="0"/>
              </a:spcAft>
              <a:buSzPts val="2000"/>
              <a:buFont typeface="Arial"/>
              <a:buChar char="•"/>
            </a:pPr>
            <a:r>
              <a:rPr lang="nl-NL" sz="2000"/>
              <a:t> Verbeteren klinische status, functionele capaciteit en kwaliteit van leven</a:t>
            </a:r>
            <a:endParaRPr/>
          </a:p>
          <a:p>
            <a:pPr indent="-91440" lvl="0" marL="91440" rtl="0" algn="l">
              <a:lnSpc>
                <a:spcPct val="90000"/>
              </a:lnSpc>
              <a:spcBef>
                <a:spcPts val="1400"/>
              </a:spcBef>
              <a:spcAft>
                <a:spcPts val="0"/>
              </a:spcAft>
              <a:buSzPts val="2000"/>
              <a:buFont typeface="Arial"/>
              <a:buChar char="•"/>
            </a:pPr>
            <a:r>
              <a:rPr lang="nl-NL"/>
              <a:t> </a:t>
            </a:r>
            <a:r>
              <a:rPr lang="nl-NL" sz="2000"/>
              <a:t>Voorkomen van ziekenhuisopname</a:t>
            </a:r>
            <a:endParaRPr/>
          </a:p>
          <a:p>
            <a:pPr indent="-91440" lvl="0" marL="91440" rtl="0" algn="l">
              <a:lnSpc>
                <a:spcPct val="90000"/>
              </a:lnSpc>
              <a:spcBef>
                <a:spcPts val="1400"/>
              </a:spcBef>
              <a:spcAft>
                <a:spcPts val="0"/>
              </a:spcAft>
              <a:buSzPts val="2000"/>
              <a:buFont typeface="Arial"/>
              <a:buChar char="•"/>
            </a:pPr>
            <a:r>
              <a:rPr lang="nl-NL"/>
              <a:t> </a:t>
            </a:r>
            <a:r>
              <a:rPr lang="nl-NL" sz="2000"/>
              <a:t>Reduceren mortaliteit</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Medicijn journaal </a:t>
            </a:r>
            <a:endParaRPr/>
          </a:p>
        </p:txBody>
      </p:sp>
      <p:pic>
        <p:nvPicPr>
          <p:cNvPr id="126" name="Google Shape;126;p3">
            <a:hlinkClick r:id="rId3"/>
          </p:cNvPr>
          <p:cNvPicPr preferRelativeResize="0"/>
          <p:nvPr/>
        </p:nvPicPr>
        <p:blipFill rotWithShape="1">
          <a:blip r:embed="rId4">
            <a:alphaModFix/>
          </a:blip>
          <a:srcRect b="0" l="0" r="0" t="0"/>
          <a:stretch/>
        </p:blipFill>
        <p:spPr>
          <a:xfrm>
            <a:off x="3853196" y="1860023"/>
            <a:ext cx="4485607" cy="448560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Haagse Vaten </a:t>
            </a:r>
            <a:endParaRPr/>
          </a:p>
        </p:txBody>
      </p:sp>
      <p:sp>
        <p:nvSpPr>
          <p:cNvPr id="352" name="Google Shape;352;p30"/>
          <p:cNvSpPr txBox="1"/>
          <p:nvPr>
            <p:ph idx="1" type="body"/>
          </p:nvPr>
        </p:nvSpPr>
        <p:spPr>
          <a:xfrm>
            <a:off x="1097280" y="2672000"/>
            <a:ext cx="10058400" cy="941533"/>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000"/>
              <a:buFont typeface="Arial"/>
              <a:buChar char="•"/>
            </a:pPr>
            <a:r>
              <a:rPr lang="nl-NL"/>
              <a:t>  RTA 🡪 Regionale Transmurale Afspraken Hartfalen Regio Haaglanden</a:t>
            </a:r>
            <a:endParaRPr/>
          </a:p>
          <a:p>
            <a:pPr indent="-91440" lvl="0" marL="91440" rtl="0" algn="l">
              <a:lnSpc>
                <a:spcPct val="90000"/>
              </a:lnSpc>
              <a:spcBef>
                <a:spcPts val="1400"/>
              </a:spcBef>
              <a:spcAft>
                <a:spcPts val="0"/>
              </a:spcAft>
              <a:buSzPts val="2000"/>
              <a:buFont typeface="Arial"/>
              <a:buChar char="•"/>
            </a:pPr>
            <a:r>
              <a:rPr lang="nl-NL"/>
              <a:t>  Protocollen en zorgafspraken </a:t>
            </a:r>
            <a:endParaRPr/>
          </a:p>
        </p:txBody>
      </p:sp>
      <p:pic>
        <p:nvPicPr>
          <p:cNvPr descr="310" id="353" name="Google Shape;353;p30"/>
          <p:cNvPicPr preferRelativeResize="0"/>
          <p:nvPr/>
        </p:nvPicPr>
        <p:blipFill rotWithShape="1">
          <a:blip r:embed="rId3">
            <a:alphaModFix/>
          </a:blip>
          <a:srcRect b="0" l="0" r="0" t="0"/>
          <a:stretch/>
        </p:blipFill>
        <p:spPr>
          <a:xfrm>
            <a:off x="6911700" y="3257736"/>
            <a:ext cx="5026911" cy="25808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Eigen voorschrijfbeleid</a:t>
            </a:r>
            <a:endParaRPr/>
          </a:p>
        </p:txBody>
      </p:sp>
      <p:pic>
        <p:nvPicPr>
          <p:cNvPr descr="Groei Grafiek Lijn Pictogram Vector, Groei Grafiek Pictogram, Grafiek,  Groei Afbeelding PNG Met Transparante Achtergrond Gratis" id="360" name="Google Shape;360;p31"/>
          <p:cNvPicPr preferRelativeResize="0"/>
          <p:nvPr/>
        </p:nvPicPr>
        <p:blipFill rotWithShape="1">
          <a:blip r:embed="rId3">
            <a:alphaModFix/>
          </a:blip>
          <a:srcRect b="0" l="0" r="0" t="0"/>
          <a:stretch/>
        </p:blipFill>
        <p:spPr>
          <a:xfrm>
            <a:off x="3693358" y="1691323"/>
            <a:ext cx="4425778" cy="442577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Patiënten met thiazidediuretica  </a:t>
            </a:r>
            <a:endParaRPr/>
          </a:p>
        </p:txBody>
      </p:sp>
      <p:sp>
        <p:nvSpPr>
          <p:cNvPr id="366" name="Google Shape;366;p3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800"/>
              <a:buChar char=" "/>
            </a:pPr>
            <a:r>
              <a:rPr i="1" lang="nl-NL" sz="2800">
                <a:solidFill>
                  <a:schemeClr val="dk2"/>
                </a:solidFill>
              </a:rPr>
              <a:t>Voeg hier uw eigen grafiek 1 ‘Hartfalenpatiënten met thiazidediuretica’ in.</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3"/>
          <p:cNvSpPr txBox="1"/>
          <p:nvPr>
            <p:ph type="title"/>
          </p:nvPr>
        </p:nvSpPr>
        <p:spPr>
          <a:xfrm>
            <a:off x="1097279" y="286603"/>
            <a:ext cx="11436691"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Patiënten met cardiale calciumantagonisten</a:t>
            </a:r>
            <a:endParaRPr/>
          </a:p>
        </p:txBody>
      </p:sp>
      <p:sp>
        <p:nvSpPr>
          <p:cNvPr id="372" name="Google Shape;372;p33"/>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400"/>
              <a:buNone/>
            </a:pPr>
            <a:r>
              <a:rPr i="1" lang="nl-NL" sz="2400">
                <a:solidFill>
                  <a:schemeClr val="dk2"/>
                </a:solidFill>
              </a:rPr>
              <a:t>Voeg hier uw eigen grafiek 2 ‘Hartfalenpatiënten met cardiale calciumantagonisten’ in.</a:t>
            </a:r>
            <a:endParaRPr/>
          </a:p>
          <a:p>
            <a:pPr indent="0" lvl="0" marL="0" rtl="0" algn="l">
              <a:lnSpc>
                <a:spcPct val="90000"/>
              </a:lnSpc>
              <a:spcBef>
                <a:spcPts val="1400"/>
              </a:spcBef>
              <a:spcAft>
                <a:spcPts val="0"/>
              </a:spcAft>
              <a:buSzPts val="2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Patiënten </a:t>
            </a:r>
            <a:r>
              <a:rPr lang="nl-NL" u="sng"/>
              <a:t>zonder</a:t>
            </a:r>
            <a:r>
              <a:rPr lang="nl-NL"/>
              <a:t> SGLT2-remmers</a:t>
            </a:r>
            <a:endParaRPr/>
          </a:p>
        </p:txBody>
      </p:sp>
      <p:sp>
        <p:nvSpPr>
          <p:cNvPr id="379" name="Google Shape;379;p3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91440" lvl="0" marL="91440" rtl="0" algn="l">
              <a:lnSpc>
                <a:spcPct val="90000"/>
              </a:lnSpc>
              <a:spcBef>
                <a:spcPts val="0"/>
              </a:spcBef>
              <a:spcAft>
                <a:spcPts val="0"/>
              </a:spcAft>
              <a:buSzPts val="2400"/>
              <a:buChar char=" "/>
            </a:pPr>
            <a:r>
              <a:rPr i="1" lang="nl-NL" sz="2400">
                <a:solidFill>
                  <a:schemeClr val="dk2"/>
                </a:solidFill>
              </a:rPr>
              <a:t>Voeg hier uw eigen grafiek 2 ‘Hartfalenpatiënten </a:t>
            </a:r>
            <a:r>
              <a:rPr i="1" lang="nl-NL" sz="2400" u="sng">
                <a:solidFill>
                  <a:schemeClr val="dk2"/>
                </a:solidFill>
              </a:rPr>
              <a:t>zonder</a:t>
            </a:r>
            <a:r>
              <a:rPr i="1" lang="nl-NL" sz="2400">
                <a:solidFill>
                  <a:schemeClr val="dk2"/>
                </a:solidFill>
              </a:rPr>
              <a:t> SGLT2-remmers’ in.</a:t>
            </a:r>
            <a:endParaRPr/>
          </a:p>
          <a:p>
            <a:pPr indent="0" lvl="0" marL="91440" rtl="0" algn="l">
              <a:lnSpc>
                <a:spcPct val="90000"/>
              </a:lnSpc>
              <a:spcBef>
                <a:spcPts val="1400"/>
              </a:spcBef>
              <a:spcAft>
                <a:spcPts val="0"/>
              </a:spcAft>
              <a:buSzPts val="2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Verbeterpunten </a:t>
            </a:r>
            <a:endParaRPr/>
          </a:p>
        </p:txBody>
      </p:sp>
      <p:pic>
        <p:nvPicPr>
          <p:cNvPr id="386" name="Google Shape;386;p35"/>
          <p:cNvPicPr preferRelativeResize="0"/>
          <p:nvPr>
            <p:ph idx="1" type="body"/>
          </p:nvPr>
        </p:nvPicPr>
        <p:blipFill rotWithShape="1">
          <a:blip r:embed="rId3">
            <a:alphaModFix/>
          </a:blip>
          <a:srcRect b="0" l="0" r="0" t="0"/>
          <a:stretch/>
        </p:blipFill>
        <p:spPr>
          <a:xfrm>
            <a:off x="4114800" y="1846263"/>
            <a:ext cx="4022725" cy="4022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6"/>
          <p:cNvSpPr txBox="1"/>
          <p:nvPr>
            <p:ph type="title"/>
          </p:nvPr>
        </p:nvSpPr>
        <p:spPr>
          <a:xfrm>
            <a:off x="838200" y="744909"/>
            <a:ext cx="5562600" cy="260789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Casuïstiek </a:t>
            </a:r>
            <a:endParaRPr/>
          </a:p>
        </p:txBody>
      </p:sp>
      <p:pic>
        <p:nvPicPr>
          <p:cNvPr descr="Oproep casuïstiek | V&amp;VN" id="392" name="Google Shape;392;p36"/>
          <p:cNvPicPr preferRelativeResize="0"/>
          <p:nvPr/>
        </p:nvPicPr>
        <p:blipFill rotWithShape="1">
          <a:blip r:embed="rId3">
            <a:alphaModFix/>
          </a:blip>
          <a:srcRect b="-2" l="0" r="49999" t="0"/>
          <a:stretch/>
        </p:blipFill>
        <p:spPr>
          <a:xfrm>
            <a:off x="6768175" y="961093"/>
            <a:ext cx="5046291" cy="5046291"/>
          </a:xfrm>
          <a:custGeom>
            <a:rect b="b" l="l" r="r" t="t"/>
            <a:pathLst>
              <a:path extrusionOk="0" h="4800600" w="4800600">
                <a:moveTo>
                  <a:pt x="2400300" y="0"/>
                </a:moveTo>
                <a:cubicBezTo>
                  <a:pt x="3725949" y="0"/>
                  <a:pt x="4800600" y="1074651"/>
                  <a:pt x="4800600" y="2400300"/>
                </a:cubicBezTo>
                <a:cubicBezTo>
                  <a:pt x="4800600" y="3725949"/>
                  <a:pt x="3725949" y="4800600"/>
                  <a:pt x="2400300" y="4800600"/>
                </a:cubicBezTo>
                <a:cubicBezTo>
                  <a:pt x="1074651" y="4800600"/>
                  <a:pt x="0" y="3725949"/>
                  <a:pt x="0" y="2400300"/>
                </a:cubicBezTo>
                <a:cubicBezTo>
                  <a:pt x="0" y="1074651"/>
                  <a:pt x="1074651" y="0"/>
                  <a:pt x="2400300" y="0"/>
                </a:cubicBezTo>
                <a:close/>
              </a:path>
            </a:pathLst>
          </a:cu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Casus meneer Slippens (74 jaar)</a:t>
            </a:r>
            <a:endParaRPr/>
          </a:p>
        </p:txBody>
      </p:sp>
      <p:sp>
        <p:nvSpPr>
          <p:cNvPr id="399" name="Google Shape;399;p37"/>
          <p:cNvSpPr txBox="1"/>
          <p:nvPr>
            <p:ph idx="1" type="body"/>
          </p:nvPr>
        </p:nvSpPr>
        <p:spPr>
          <a:xfrm>
            <a:off x="369014" y="2014708"/>
            <a:ext cx="11274612" cy="4195763"/>
          </a:xfrm>
          <a:prstGeom prst="rect">
            <a:avLst/>
          </a:prstGeom>
          <a:noFill/>
          <a:ln>
            <a:noFill/>
          </a:ln>
        </p:spPr>
        <p:txBody>
          <a:bodyPr anchorCtr="0" anchor="t" bIns="45700" lIns="0" spcFirstLastPara="1" rIns="0" wrap="square" tIns="45700">
            <a:normAutofit fontScale="92500" lnSpcReduction="10000"/>
          </a:bodyPr>
          <a:lstStyle/>
          <a:p>
            <a:pPr indent="-342900" lvl="0" marL="342900" rtl="0" algn="l">
              <a:lnSpc>
                <a:spcPct val="90000"/>
              </a:lnSpc>
              <a:spcBef>
                <a:spcPts val="0"/>
              </a:spcBef>
              <a:spcAft>
                <a:spcPts val="0"/>
              </a:spcAft>
              <a:buSzPct val="100000"/>
              <a:buFont typeface="Arial"/>
              <a:buChar char="•"/>
            </a:pPr>
            <a:r>
              <a:rPr lang="nl-NL"/>
              <a:t>Sinds 20 jaar hypertensie, sinds één jaar HFrEF, NYHA-klasse II.</a:t>
            </a:r>
            <a:endParaRPr/>
          </a:p>
          <a:p>
            <a:pPr indent="-342900" lvl="0" marL="342900" rtl="0" algn="l">
              <a:lnSpc>
                <a:spcPct val="90000"/>
              </a:lnSpc>
              <a:spcBef>
                <a:spcPts val="1400"/>
              </a:spcBef>
              <a:spcAft>
                <a:spcPts val="0"/>
              </a:spcAft>
              <a:buSzPct val="100000"/>
              <a:buFont typeface="Arial"/>
              <a:buChar char="•"/>
            </a:pPr>
            <a:r>
              <a:rPr lang="nl-NL"/>
              <a:t>Gebruikt </a:t>
            </a:r>
            <a:r>
              <a:rPr lang="nl-NL" sz="1800">
                <a:solidFill>
                  <a:srgbClr val="000000"/>
                </a:solidFill>
              </a:rPr>
              <a:t>enalapril 2dd 10 mg, bumetanide 1dd 2 mg, </a:t>
            </a:r>
            <a:endParaRPr/>
          </a:p>
          <a:p>
            <a:pPr indent="-105727" lvl="0" marL="91440" rtl="0" algn="l">
              <a:lnSpc>
                <a:spcPct val="90000"/>
              </a:lnSpc>
              <a:spcBef>
                <a:spcPts val="200"/>
              </a:spcBef>
              <a:spcAft>
                <a:spcPts val="0"/>
              </a:spcAft>
              <a:buSzPct val="100000"/>
              <a:buChar char=" "/>
            </a:pPr>
            <a:r>
              <a:rPr lang="nl-NL" sz="1800"/>
              <a:t>	</a:t>
            </a:r>
            <a:r>
              <a:rPr lang="nl-NL" sz="1800">
                <a:solidFill>
                  <a:srgbClr val="000000"/>
                </a:solidFill>
              </a:rPr>
              <a:t>metoprolol mga 1 dd 100 mg</a:t>
            </a:r>
            <a:endParaRPr/>
          </a:p>
          <a:p>
            <a:pPr indent="-342900" lvl="0" marL="342900" rtl="0" algn="l">
              <a:lnSpc>
                <a:spcPct val="90000"/>
              </a:lnSpc>
              <a:spcBef>
                <a:spcPts val="1400"/>
              </a:spcBef>
              <a:spcAft>
                <a:spcPts val="0"/>
              </a:spcAft>
              <a:buSzPct val="100000"/>
              <a:buFont typeface="Arial"/>
              <a:buChar char="•"/>
            </a:pPr>
            <a:r>
              <a:rPr lang="nl-NL"/>
              <a:t>De huisarts neemt controles over: </a:t>
            </a:r>
            <a:endParaRPr/>
          </a:p>
          <a:p>
            <a:pPr indent="-342900" lvl="1" marL="800100" rtl="0" algn="l">
              <a:lnSpc>
                <a:spcPct val="90000"/>
              </a:lnSpc>
              <a:spcBef>
                <a:spcPts val="1200"/>
              </a:spcBef>
              <a:spcAft>
                <a:spcPts val="0"/>
              </a:spcAft>
              <a:buSzPct val="100000"/>
              <a:buFont typeface="Noto Sans Symbols"/>
              <a:buChar char="✔"/>
            </a:pPr>
            <a:r>
              <a:rPr lang="nl-NL" sz="1800">
                <a:solidFill>
                  <a:srgbClr val="000000"/>
                </a:solidFill>
              </a:rPr>
              <a:t>bloeddruk 145/80 mg</a:t>
            </a:r>
            <a:endParaRPr/>
          </a:p>
          <a:p>
            <a:pPr indent="-342900" lvl="1" marL="800100" rtl="0" algn="l">
              <a:lnSpc>
                <a:spcPct val="90000"/>
              </a:lnSpc>
              <a:spcBef>
                <a:spcPts val="1400"/>
              </a:spcBef>
              <a:spcAft>
                <a:spcPts val="0"/>
              </a:spcAft>
              <a:buSzPct val="100000"/>
              <a:buFont typeface="Noto Sans Symbols"/>
              <a:buChar char="✔"/>
            </a:pPr>
            <a:r>
              <a:rPr lang="nl-NL" sz="1800">
                <a:solidFill>
                  <a:srgbClr val="000000"/>
                </a:solidFill>
              </a:rPr>
              <a:t>natrium 137 mmol/l</a:t>
            </a:r>
            <a:endParaRPr/>
          </a:p>
          <a:p>
            <a:pPr indent="-342900" lvl="1" marL="800100" rtl="0" algn="l">
              <a:lnSpc>
                <a:spcPct val="90000"/>
              </a:lnSpc>
              <a:spcBef>
                <a:spcPts val="1400"/>
              </a:spcBef>
              <a:spcAft>
                <a:spcPts val="0"/>
              </a:spcAft>
              <a:buSzPct val="100000"/>
              <a:buFont typeface="Noto Sans Symbols"/>
              <a:buChar char="✔"/>
            </a:pPr>
            <a:r>
              <a:rPr lang="nl-NL" sz="1800">
                <a:solidFill>
                  <a:srgbClr val="000000"/>
                </a:solidFill>
              </a:rPr>
              <a:t>kalium 4,9 mmol/l</a:t>
            </a:r>
            <a:endParaRPr/>
          </a:p>
          <a:p>
            <a:pPr indent="-342900" lvl="1" marL="800100" rtl="0" algn="l">
              <a:lnSpc>
                <a:spcPct val="90000"/>
              </a:lnSpc>
              <a:spcBef>
                <a:spcPts val="1400"/>
              </a:spcBef>
              <a:spcAft>
                <a:spcPts val="0"/>
              </a:spcAft>
              <a:buSzPct val="100000"/>
              <a:buFont typeface="Noto Sans Symbols"/>
              <a:buChar char="✔"/>
            </a:pPr>
            <a:r>
              <a:rPr lang="nl-NL" sz="1800">
                <a:solidFill>
                  <a:srgbClr val="000000"/>
                </a:solidFill>
              </a:rPr>
              <a:t>geschatte creatinineklaring 81 ml/min/1,73 m</a:t>
            </a:r>
            <a:r>
              <a:rPr baseline="30000" lang="nl-NL" sz="1800">
                <a:solidFill>
                  <a:srgbClr val="000000"/>
                </a:solidFill>
              </a:rPr>
              <a:t>2</a:t>
            </a:r>
            <a:endParaRPr/>
          </a:p>
          <a:p>
            <a:pPr indent="0" lvl="1" marL="457200" rtl="0" algn="l">
              <a:lnSpc>
                <a:spcPct val="90000"/>
              </a:lnSpc>
              <a:spcBef>
                <a:spcPts val="1400"/>
              </a:spcBef>
              <a:spcAft>
                <a:spcPts val="0"/>
              </a:spcAft>
              <a:buSzPct val="100000"/>
              <a:buNone/>
            </a:pPr>
            <a:r>
              <a:t/>
            </a:r>
            <a:endParaRPr baseline="30000" sz="1800">
              <a:solidFill>
                <a:srgbClr val="000000"/>
              </a:solidFill>
            </a:endParaRPr>
          </a:p>
          <a:p>
            <a:pPr indent="-111601" lvl="0" marL="91440" rtl="0" algn="l">
              <a:lnSpc>
                <a:spcPct val="90000"/>
              </a:lnSpc>
              <a:spcBef>
                <a:spcPts val="1600"/>
              </a:spcBef>
              <a:spcAft>
                <a:spcPts val="0"/>
              </a:spcAft>
              <a:buSzPct val="100000"/>
              <a:buChar char=" "/>
            </a:pPr>
            <a:r>
              <a:rPr i="1" lang="nl-NL" sz="1900"/>
              <a:t>Wat is uw controlebeleid als huisarts?</a:t>
            </a:r>
            <a:endParaRPr/>
          </a:p>
          <a:p>
            <a:pPr indent="-111601" lvl="0" marL="91440" rtl="0" algn="l">
              <a:lnSpc>
                <a:spcPct val="90000"/>
              </a:lnSpc>
              <a:spcBef>
                <a:spcPts val="1400"/>
              </a:spcBef>
              <a:spcAft>
                <a:spcPts val="0"/>
              </a:spcAft>
              <a:buSzPct val="100000"/>
              <a:buChar char=" "/>
            </a:pPr>
            <a:r>
              <a:rPr i="1" lang="nl-NL" sz="1900"/>
              <a:t>Welke medicamenteuze aandachtspunten bespreekt u met de patiënt?</a:t>
            </a:r>
            <a:endParaRPr sz="1900"/>
          </a:p>
        </p:txBody>
      </p:sp>
      <p:pic>
        <p:nvPicPr>
          <p:cNvPr descr="G:\Intern\Illustraties\Patiënten\60+ ouderen\man-474282.jpg" id="400" name="Google Shape;400;p37"/>
          <p:cNvPicPr preferRelativeResize="0"/>
          <p:nvPr/>
        </p:nvPicPr>
        <p:blipFill rotWithShape="1">
          <a:blip r:embed="rId3">
            <a:alphaModFix/>
          </a:blip>
          <a:srcRect b="0" l="0" r="0" t="0"/>
          <a:stretch/>
        </p:blipFill>
        <p:spPr>
          <a:xfrm>
            <a:off x="10145806" y="2571416"/>
            <a:ext cx="1587500" cy="23066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Verbeterpunten </a:t>
            </a:r>
            <a:endParaRPr/>
          </a:p>
        </p:txBody>
      </p:sp>
      <p:pic>
        <p:nvPicPr>
          <p:cNvPr id="407" name="Google Shape;407;p38"/>
          <p:cNvPicPr preferRelativeResize="0"/>
          <p:nvPr>
            <p:ph idx="1" type="body"/>
          </p:nvPr>
        </p:nvPicPr>
        <p:blipFill rotWithShape="1">
          <a:blip r:embed="rId3">
            <a:alphaModFix/>
          </a:blip>
          <a:srcRect b="0" l="0" r="0" t="0"/>
          <a:stretch/>
        </p:blipFill>
        <p:spPr>
          <a:xfrm>
            <a:off x="4114800" y="1846263"/>
            <a:ext cx="4022725" cy="40227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Maken van afspraken (1)</a:t>
            </a:r>
            <a:endParaRPr/>
          </a:p>
        </p:txBody>
      </p:sp>
      <p:sp>
        <p:nvSpPr>
          <p:cNvPr id="413" name="Google Shape;413;p39"/>
          <p:cNvSpPr txBox="1"/>
          <p:nvPr>
            <p:ph idx="1" type="body"/>
          </p:nvPr>
        </p:nvSpPr>
        <p:spPr>
          <a:xfrm>
            <a:off x="458694" y="1949450"/>
            <a:ext cx="10268779" cy="4542790"/>
          </a:xfrm>
          <a:prstGeom prst="rect">
            <a:avLst/>
          </a:prstGeom>
          <a:noFill/>
          <a:ln>
            <a:noFill/>
          </a:ln>
        </p:spPr>
        <p:txBody>
          <a:bodyPr anchorCtr="0" anchor="t" bIns="45700" lIns="0" spcFirstLastPara="1" rIns="0" wrap="square" tIns="45700">
            <a:normAutofit fontScale="92500" lnSpcReduction="10000"/>
          </a:bodyPr>
          <a:lstStyle/>
          <a:p>
            <a:pPr indent="0" lvl="0" marL="0" rtl="0" algn="l">
              <a:lnSpc>
                <a:spcPct val="90000"/>
              </a:lnSpc>
              <a:spcBef>
                <a:spcPts val="0"/>
              </a:spcBef>
              <a:spcAft>
                <a:spcPts val="0"/>
              </a:spcAft>
              <a:buSzPct val="100000"/>
              <a:buNone/>
            </a:pPr>
            <a:r>
              <a:rPr lang="nl-NL" sz="2800">
                <a:latin typeface="Arial"/>
                <a:ea typeface="Arial"/>
                <a:cs typeface="Arial"/>
                <a:sym typeface="Arial"/>
              </a:rPr>
              <a:t>Afspraak heroverwegen van thiazidediuretica gebruik</a:t>
            </a:r>
            <a:endParaRPr/>
          </a:p>
          <a:p>
            <a:pPr indent="0" lvl="0" marL="0" rtl="0" algn="l">
              <a:lnSpc>
                <a:spcPct val="90000"/>
              </a:lnSpc>
              <a:spcBef>
                <a:spcPts val="1400"/>
              </a:spcBef>
              <a:spcAft>
                <a:spcPts val="0"/>
              </a:spcAft>
              <a:buSzPct val="100000"/>
              <a:buNone/>
            </a:pPr>
            <a:r>
              <a:rPr b="1" lang="nl-NL" sz="2400">
                <a:latin typeface="Arial"/>
                <a:ea typeface="Arial"/>
                <a:cs typeface="Arial"/>
                <a:sym typeface="Arial"/>
              </a:rPr>
              <a:t>Actie</a:t>
            </a:r>
            <a:r>
              <a:rPr lang="nl-NL" sz="2800">
                <a:latin typeface="Arial"/>
                <a:ea typeface="Arial"/>
                <a:cs typeface="Arial"/>
                <a:sym typeface="Arial"/>
              </a:rPr>
              <a:t> </a:t>
            </a:r>
            <a:endParaRPr/>
          </a:p>
          <a:p>
            <a:pPr indent="0" lvl="0" marL="0" rtl="0" algn="l">
              <a:lnSpc>
                <a:spcPct val="90000"/>
              </a:lnSpc>
              <a:spcBef>
                <a:spcPts val="1400"/>
              </a:spcBef>
              <a:spcAft>
                <a:spcPts val="0"/>
              </a:spcAft>
              <a:buSzPct val="100000"/>
              <a:buNone/>
            </a:pPr>
            <a:r>
              <a:rPr lang="nl-NL"/>
              <a:t>1. Huisarts:   - Heroverweegt het gebruik van het thiazidediureticum.</a:t>
            </a:r>
            <a:endParaRPr/>
          </a:p>
          <a:p>
            <a:pPr indent="0" lvl="0" marL="0" rtl="0" algn="l">
              <a:lnSpc>
                <a:spcPct val="107000"/>
              </a:lnSpc>
              <a:spcBef>
                <a:spcPts val="1400"/>
              </a:spcBef>
              <a:spcAft>
                <a:spcPts val="0"/>
              </a:spcAft>
              <a:buSzPct val="100000"/>
              <a:buNone/>
            </a:pPr>
            <a:r>
              <a:rPr lang="nl-NL"/>
              <a:t>	      	      - Vervangt thiazidediureticum door een lisdiureticum (tenzij geïnitieerd door cardioloog 			         vanwege diureticaresistentie). </a:t>
            </a:r>
            <a:endParaRPr/>
          </a:p>
          <a:p>
            <a:pPr indent="0" lvl="0" marL="0" rtl="0" algn="l">
              <a:lnSpc>
                <a:spcPct val="107000"/>
              </a:lnSpc>
              <a:spcBef>
                <a:spcPts val="2000"/>
              </a:spcBef>
              <a:spcAft>
                <a:spcPts val="0"/>
              </a:spcAft>
              <a:buSzPct val="100000"/>
              <a:buNone/>
            </a:pPr>
            <a:r>
              <a:rPr lang="nl-NL">
                <a:latin typeface="Arial"/>
                <a:ea typeface="Arial"/>
                <a:cs typeface="Arial"/>
                <a:sym typeface="Arial"/>
              </a:rPr>
              <a:t>2. Apotheker:</a:t>
            </a:r>
            <a:r>
              <a:rPr lang="nl-NL" sz="2800">
                <a:latin typeface="Arial"/>
                <a:ea typeface="Arial"/>
                <a:cs typeface="Arial"/>
                <a:sym typeface="Arial"/>
              </a:rPr>
              <a:t> </a:t>
            </a:r>
            <a:r>
              <a:rPr lang="nl-NL" sz="2200">
                <a:latin typeface="Arial"/>
                <a:ea typeface="Arial"/>
                <a:cs typeface="Arial"/>
                <a:sym typeface="Arial"/>
              </a:rPr>
              <a:t>- </a:t>
            </a:r>
            <a:r>
              <a:rPr lang="nl-NL" sz="2100"/>
              <a:t>Maakt een lijst van gebruikers van thiazidediuretica met hartfalen.</a:t>
            </a:r>
            <a:endParaRPr/>
          </a:p>
          <a:p>
            <a:pPr indent="0" lvl="0" marL="0" rtl="0" algn="l">
              <a:lnSpc>
                <a:spcPct val="107000"/>
              </a:lnSpc>
              <a:spcBef>
                <a:spcPts val="2000"/>
              </a:spcBef>
              <a:spcAft>
                <a:spcPts val="0"/>
              </a:spcAft>
              <a:buSzPct val="100000"/>
              <a:buNone/>
            </a:pPr>
            <a:r>
              <a:rPr lang="nl-NL" sz="2100"/>
              <a:t>		          - Stuurt de patiëntenlijst naar de huisarts.</a:t>
            </a:r>
            <a:endParaRPr sz="2100">
              <a:latin typeface="Arial"/>
              <a:ea typeface="Arial"/>
              <a:cs typeface="Arial"/>
              <a:sym typeface="Arial"/>
            </a:endParaRPr>
          </a:p>
          <a:p>
            <a:pPr indent="0" lvl="0" marL="0" rtl="0" algn="l">
              <a:lnSpc>
                <a:spcPct val="107000"/>
              </a:lnSpc>
              <a:spcBef>
                <a:spcPts val="2000"/>
              </a:spcBef>
              <a:spcAft>
                <a:spcPts val="0"/>
              </a:spcAft>
              <a:buSzPct val="100000"/>
              <a:buNone/>
            </a:pPr>
            <a:r>
              <a:rPr b="1" lang="nl-NL" sz="2600">
                <a:latin typeface="Arial"/>
                <a:ea typeface="Arial"/>
                <a:cs typeface="Arial"/>
                <a:sym typeface="Arial"/>
              </a:rPr>
              <a:t>Resultaatdoelstelling</a:t>
            </a:r>
            <a:r>
              <a:rPr b="1" lang="nl-NL" sz="2800">
                <a:latin typeface="Arial"/>
                <a:ea typeface="Arial"/>
                <a:cs typeface="Arial"/>
                <a:sym typeface="Arial"/>
              </a:rPr>
              <a:t>: </a:t>
            </a:r>
            <a:r>
              <a:rPr lang="nl-NL"/>
              <a:t>In het half jaar na het FTO heeft de huisarts bij alle gebruikers van   thiazidediuretica met hartfalen het gebruik heroverwogen.</a:t>
            </a:r>
            <a:br>
              <a:rPr lang="nl-NL" sz="2800">
                <a:latin typeface="Arial"/>
                <a:ea typeface="Arial"/>
                <a:cs typeface="Arial"/>
                <a:sym typeface="Arial"/>
              </a:rPr>
            </a:b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Doel van de bijeenkomst </a:t>
            </a:r>
            <a:endParaRPr/>
          </a:p>
        </p:txBody>
      </p:sp>
      <p:sp>
        <p:nvSpPr>
          <p:cNvPr id="132" name="Google Shape;132;p4"/>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114000"/>
              </a:lnSpc>
              <a:spcBef>
                <a:spcPts val="0"/>
              </a:spcBef>
              <a:spcAft>
                <a:spcPts val="0"/>
              </a:spcAft>
              <a:buSzPts val="2400"/>
              <a:buNone/>
            </a:pPr>
            <a:r>
              <a:rPr lang="nl-NL" sz="2400"/>
              <a:t>De deelnemers</a:t>
            </a:r>
            <a:endParaRPr/>
          </a:p>
          <a:p>
            <a:pPr indent="-342900" lvl="0" marL="342900" rtl="0" algn="l">
              <a:lnSpc>
                <a:spcPct val="90000"/>
              </a:lnSpc>
              <a:spcBef>
                <a:spcPts val="1400"/>
              </a:spcBef>
              <a:spcAft>
                <a:spcPts val="0"/>
              </a:spcAft>
              <a:buSzPts val="2400"/>
              <a:buFont typeface="Arial"/>
              <a:buChar char="•"/>
            </a:pPr>
            <a:r>
              <a:rPr lang="nl-NL" sz="2400"/>
              <a:t>kennen de medicamenteuze adviezen in de NHG-standaard </a:t>
            </a:r>
            <a:r>
              <a:rPr i="1" lang="nl-NL" sz="2400"/>
              <a:t>Hartfalen en </a:t>
            </a:r>
            <a:r>
              <a:rPr lang="nl-NL" sz="2400"/>
              <a:t>hebben inzicht in hun eigen voorschrijfbeleid bij patiënten met hartfalen</a:t>
            </a:r>
            <a:endParaRPr/>
          </a:p>
          <a:p>
            <a:pPr indent="-342900" lvl="0" marL="342900" rtl="0" algn="l">
              <a:lnSpc>
                <a:spcPct val="90000"/>
              </a:lnSpc>
              <a:spcBef>
                <a:spcPts val="1400"/>
              </a:spcBef>
              <a:spcAft>
                <a:spcPts val="0"/>
              </a:spcAft>
              <a:buSzPts val="2400"/>
              <a:buFont typeface="Arial"/>
              <a:buChar char="•"/>
            </a:pPr>
            <a:r>
              <a:rPr lang="nl-NL" sz="2400"/>
              <a:t>maken afspraken over de medicamenteuze behandeling bij hartfalen en het bevorderen van therapietrouw</a:t>
            </a:r>
            <a:endParaRPr/>
          </a:p>
          <a:p>
            <a:pPr indent="0" lvl="0" marL="0" rtl="0" algn="l">
              <a:lnSpc>
                <a:spcPct val="90000"/>
              </a:lnSpc>
              <a:spcBef>
                <a:spcPts val="1400"/>
              </a:spcBef>
              <a:spcAft>
                <a:spcPts val="0"/>
              </a:spcAft>
              <a:buSzPts val="20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Maken van afspraken (2)</a:t>
            </a:r>
            <a:endParaRPr/>
          </a:p>
        </p:txBody>
      </p:sp>
      <p:sp>
        <p:nvSpPr>
          <p:cNvPr id="419" name="Google Shape;419;p40"/>
          <p:cNvSpPr txBox="1"/>
          <p:nvPr>
            <p:ph idx="1" type="body"/>
          </p:nvPr>
        </p:nvSpPr>
        <p:spPr>
          <a:xfrm>
            <a:off x="1097279" y="1845734"/>
            <a:ext cx="10745315"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400"/>
              <a:buNone/>
            </a:pPr>
            <a:r>
              <a:rPr lang="nl-NL" sz="2400"/>
              <a:t>Afspraak geen thiazidediuretica starten bij patiënten met hartfalen</a:t>
            </a:r>
            <a:endParaRPr sz="2400">
              <a:latin typeface="Arial"/>
              <a:ea typeface="Arial"/>
              <a:cs typeface="Arial"/>
              <a:sym typeface="Arial"/>
            </a:endParaRPr>
          </a:p>
          <a:p>
            <a:pPr indent="-91440" lvl="0" marL="91440" rtl="0" algn="l">
              <a:lnSpc>
                <a:spcPct val="90000"/>
              </a:lnSpc>
              <a:spcBef>
                <a:spcPts val="1400"/>
              </a:spcBef>
              <a:spcAft>
                <a:spcPts val="0"/>
              </a:spcAft>
              <a:buSzPts val="2000"/>
              <a:buChar char=" "/>
            </a:pPr>
            <a:r>
              <a:rPr b="1" lang="nl-NL">
                <a:latin typeface="Arial"/>
                <a:ea typeface="Arial"/>
                <a:cs typeface="Arial"/>
                <a:sym typeface="Arial"/>
              </a:rPr>
              <a:t>Actie</a:t>
            </a:r>
            <a:r>
              <a:rPr b="1" lang="nl-NL" sz="2800">
                <a:latin typeface="Arial"/>
                <a:ea typeface="Arial"/>
                <a:cs typeface="Arial"/>
                <a:sym typeface="Arial"/>
              </a:rPr>
              <a:t> </a:t>
            </a:r>
            <a:endParaRPr/>
          </a:p>
          <a:p>
            <a:pPr indent="0" lvl="0" marL="0" rtl="0" algn="l">
              <a:lnSpc>
                <a:spcPct val="90000"/>
              </a:lnSpc>
              <a:spcBef>
                <a:spcPts val="1400"/>
              </a:spcBef>
              <a:spcAft>
                <a:spcPts val="0"/>
              </a:spcAft>
              <a:buSzPts val="2000"/>
              <a:buNone/>
            </a:pPr>
            <a:r>
              <a:rPr lang="nl-NL"/>
              <a:t>1. Huisarts: - Start geen thiazidediuretica bij patiënten met hartfalen zonder overleg met de cardioloog.</a:t>
            </a:r>
            <a:endParaRPr/>
          </a:p>
          <a:p>
            <a:pPr indent="0" lvl="0" marL="0" rtl="0" algn="l">
              <a:lnSpc>
                <a:spcPct val="90000"/>
              </a:lnSpc>
              <a:spcBef>
                <a:spcPts val="1400"/>
              </a:spcBef>
              <a:spcAft>
                <a:spcPts val="0"/>
              </a:spcAft>
              <a:buSzPts val="2000"/>
              <a:buNone/>
            </a:pPr>
            <a:r>
              <a:rPr lang="nl-NL">
                <a:latin typeface="Arial"/>
                <a:ea typeface="Arial"/>
                <a:cs typeface="Arial"/>
                <a:sym typeface="Arial"/>
              </a:rPr>
              <a:t>2. Apotheker:</a:t>
            </a:r>
            <a:r>
              <a:rPr lang="nl-NL" sz="2800">
                <a:latin typeface="Arial"/>
                <a:ea typeface="Arial"/>
                <a:cs typeface="Arial"/>
                <a:sym typeface="Arial"/>
              </a:rPr>
              <a:t> - </a:t>
            </a:r>
            <a:r>
              <a:rPr lang="nl-NL"/>
              <a:t>Levert alleen thiazidediuretica af aan patiënten met  			              hartfalen als de huisarts expliciet aangeeft dat dit noodzakelijk is.</a:t>
            </a:r>
            <a:endParaRPr sz="2800">
              <a:latin typeface="Arial"/>
              <a:ea typeface="Arial"/>
              <a:cs typeface="Arial"/>
              <a:sym typeface="Arial"/>
            </a:endParaRPr>
          </a:p>
          <a:p>
            <a:pPr indent="-91440" lvl="0" marL="91440" rtl="0" algn="l">
              <a:lnSpc>
                <a:spcPct val="107000"/>
              </a:lnSpc>
              <a:spcBef>
                <a:spcPts val="1400"/>
              </a:spcBef>
              <a:spcAft>
                <a:spcPts val="0"/>
              </a:spcAft>
              <a:buSzPts val="2400"/>
              <a:buChar char=" "/>
            </a:pPr>
            <a:r>
              <a:rPr b="1" lang="nl-NL" sz="2400">
                <a:latin typeface="Arial"/>
                <a:ea typeface="Arial"/>
                <a:cs typeface="Arial"/>
                <a:sym typeface="Arial"/>
              </a:rPr>
              <a:t>Resultaatdoelstelling</a:t>
            </a:r>
            <a:r>
              <a:rPr b="1" lang="nl-NL" sz="2800">
                <a:latin typeface="Arial"/>
                <a:ea typeface="Arial"/>
                <a:cs typeface="Arial"/>
                <a:sym typeface="Arial"/>
              </a:rPr>
              <a:t>: </a:t>
            </a:r>
            <a:r>
              <a:rPr lang="nl-NL"/>
              <a:t>In het half jaar na het FTO heeft de huisarts geen thiazidediuretica geïnitieerd bij patiënten met hartfalen.</a:t>
            </a:r>
            <a:endParaRPr>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4" name="Shape 424"/>
        <p:cNvGrpSpPr/>
        <p:nvPr/>
      </p:nvGrpSpPr>
      <p:grpSpPr>
        <a:xfrm>
          <a:off x="0" y="0"/>
          <a:ext cx="0" cy="0"/>
          <a:chOff x="0" y="0"/>
          <a:chExt cx="0" cy="0"/>
        </a:xfrm>
      </p:grpSpPr>
      <p:sp>
        <p:nvSpPr>
          <p:cNvPr id="425" name="Google Shape;425;p41"/>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6" name="Google Shape;426;p41"/>
          <p:cNvSpPr/>
          <p:nvPr/>
        </p:nvSpPr>
        <p:spPr>
          <a:xfrm>
            <a:off x="1" y="6334316"/>
            <a:ext cx="12192000"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27" name="Google Shape;427;p4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428" name="Google Shape;428;p41"/>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9" name="Google Shape;429;p41"/>
          <p:cNvSpPr txBox="1"/>
          <p:nvPr>
            <p:ph type="title"/>
          </p:nvPr>
        </p:nvSpPr>
        <p:spPr>
          <a:xfrm>
            <a:off x="6730000" y="639097"/>
            <a:ext cx="4813072" cy="368601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nl-NL" sz="8000">
                <a:solidFill>
                  <a:srgbClr val="262626"/>
                </a:solidFill>
              </a:rPr>
              <a:t>Afsluiting </a:t>
            </a:r>
            <a:endParaRPr/>
          </a:p>
        </p:txBody>
      </p:sp>
      <p:pic>
        <p:nvPicPr>
          <p:cNvPr descr="Afbeelding met creativiteit&#10;&#10;Beschrijving automatisch gegenereerd met lage betrouwbaarheid" id="430" name="Google Shape;430;p41"/>
          <p:cNvPicPr preferRelativeResize="0"/>
          <p:nvPr/>
        </p:nvPicPr>
        <p:blipFill rotWithShape="1">
          <a:blip r:embed="rId3">
            <a:alphaModFix/>
          </a:blip>
          <a:srcRect b="-2" l="27864" r="-2" t="0"/>
          <a:stretch/>
        </p:blipFill>
        <p:spPr>
          <a:xfrm>
            <a:off x="633999" y="640081"/>
            <a:ext cx="5462001" cy="5054156"/>
          </a:xfrm>
          <a:prstGeom prst="rect">
            <a:avLst/>
          </a:prstGeom>
          <a:noFill/>
          <a:ln>
            <a:noFill/>
          </a:ln>
        </p:spPr>
      </p:pic>
      <p:cxnSp>
        <p:nvCxnSpPr>
          <p:cNvPr id="431" name="Google Shape;431;p41"/>
          <p:cNvCxnSpPr/>
          <p:nvPr/>
        </p:nvCxnSpPr>
        <p:spPr>
          <a:xfrm>
            <a:off x="6805053" y="4343400"/>
            <a:ext cx="4389120" cy="0"/>
          </a:xfrm>
          <a:prstGeom prst="straightConnector1">
            <a:avLst/>
          </a:prstGeom>
          <a:noFill/>
          <a:ln cap="flat" cmpd="sng" w="9525">
            <a:solidFill>
              <a:schemeClr val="dk2">
                <a:alpha val="90196"/>
              </a:schemeClr>
            </a:solidFill>
            <a:prstDash val="solid"/>
            <a:round/>
            <a:headEnd len="sm" w="sm" type="none"/>
            <a:tailEnd len="sm" w="sm" type="none"/>
          </a:ln>
        </p:spPr>
      </p:cxnSp>
      <p:sp>
        <p:nvSpPr>
          <p:cNvPr id="432" name="Google Shape;432;p41"/>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3" name="Google Shape;433;p41"/>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Wat gebeurt er bij hartfalen?</a:t>
            </a:r>
            <a:endParaRPr/>
          </a:p>
        </p:txBody>
      </p:sp>
      <p:grpSp>
        <p:nvGrpSpPr>
          <p:cNvPr id="138" name="Google Shape;138;p5"/>
          <p:cNvGrpSpPr/>
          <p:nvPr/>
        </p:nvGrpSpPr>
        <p:grpSpPr>
          <a:xfrm>
            <a:off x="1494176" y="1834169"/>
            <a:ext cx="9010271" cy="3654463"/>
            <a:chOff x="0" y="-121577"/>
            <a:chExt cx="8362463" cy="2947271"/>
          </a:xfrm>
        </p:grpSpPr>
        <p:sp>
          <p:nvSpPr>
            <p:cNvPr id="139" name="Google Shape;139;p5"/>
            <p:cNvSpPr/>
            <p:nvPr/>
          </p:nvSpPr>
          <p:spPr>
            <a:xfrm>
              <a:off x="0" y="346824"/>
              <a:ext cx="1794034" cy="1231960"/>
            </a:xfrm>
            <a:custGeom>
              <a:rect b="b" l="l" r="r" t="t"/>
              <a:pathLst>
                <a:path extrusionOk="0" h="2220828" w="1897691">
                  <a:moveTo>
                    <a:pt x="0" y="189769"/>
                  </a:moveTo>
                  <a:cubicBezTo>
                    <a:pt x="0" y="84962"/>
                    <a:pt x="84962" y="0"/>
                    <a:pt x="189769" y="0"/>
                  </a:cubicBezTo>
                  <a:lnTo>
                    <a:pt x="1707922" y="0"/>
                  </a:lnTo>
                  <a:cubicBezTo>
                    <a:pt x="1812729" y="0"/>
                    <a:pt x="1897691" y="84962"/>
                    <a:pt x="1897691" y="189769"/>
                  </a:cubicBezTo>
                  <a:lnTo>
                    <a:pt x="1897691" y="2031059"/>
                  </a:lnTo>
                  <a:cubicBezTo>
                    <a:pt x="1897691" y="2135866"/>
                    <a:pt x="1812729" y="2220828"/>
                    <a:pt x="1707922" y="2220828"/>
                  </a:cubicBezTo>
                  <a:lnTo>
                    <a:pt x="189769" y="2220828"/>
                  </a:lnTo>
                  <a:cubicBezTo>
                    <a:pt x="84962" y="2220828"/>
                    <a:pt x="0" y="2135866"/>
                    <a:pt x="0" y="2031059"/>
                  </a:cubicBezTo>
                  <a:lnTo>
                    <a:pt x="0" y="189769"/>
                  </a:lnTo>
                  <a:close/>
                </a:path>
              </a:pathLst>
            </a:custGeom>
            <a:solidFill>
              <a:schemeClr val="lt1"/>
            </a:solidFill>
            <a:ln cap="flat" cmpd="sng" w="19050">
              <a:solidFill>
                <a:srgbClr val="E30820"/>
              </a:solidFill>
              <a:prstDash val="solid"/>
              <a:round/>
              <a:headEnd len="sm" w="sm" type="none"/>
              <a:tailEnd len="sm" w="sm" type="none"/>
            </a:ln>
          </p:spPr>
          <p:txBody>
            <a:bodyPr anchorCtr="0" anchor="ctr" bIns="108900" lIns="108900" spcFirstLastPara="1" rIns="108900" wrap="square" tIns="108900">
              <a:noAutofit/>
            </a:bodyPr>
            <a:lstStyle/>
            <a:p>
              <a:pPr indent="0" lvl="0" marL="0" marR="0" rtl="0" algn="ctr">
                <a:lnSpc>
                  <a:spcPct val="90000"/>
                </a:lnSpc>
                <a:spcBef>
                  <a:spcPts val="0"/>
                </a:spcBef>
                <a:spcAft>
                  <a:spcPts val="0"/>
                </a:spcAft>
                <a:buClr>
                  <a:srgbClr val="000000"/>
                </a:buClr>
                <a:buSzPts val="1400"/>
                <a:buFont typeface="Arial"/>
                <a:buNone/>
              </a:pPr>
              <a:r>
                <a:rPr b="0" i="0" lang="nl-NL" sz="1400" u="none" cap="none" strike="noStrike">
                  <a:solidFill>
                    <a:srgbClr val="000000"/>
                  </a:solidFill>
                  <a:latin typeface="Calibri"/>
                  <a:ea typeface="Calibri"/>
                  <a:cs typeface="Calibri"/>
                  <a:sym typeface="Calibri"/>
                </a:rPr>
                <a:t>Structurele of functionele afwijking van het hart</a:t>
              </a:r>
              <a:endParaRPr b="0" i="0" sz="1100" u="none" cap="none" strike="noStrike">
                <a:solidFill>
                  <a:schemeClr val="lt1"/>
                </a:solidFill>
                <a:latin typeface="Calibri"/>
                <a:ea typeface="Calibri"/>
                <a:cs typeface="Calibri"/>
                <a:sym typeface="Calibri"/>
              </a:endParaRPr>
            </a:p>
          </p:txBody>
        </p:sp>
        <p:sp>
          <p:nvSpPr>
            <p:cNvPr id="140" name="Google Shape;140;p5"/>
            <p:cNvSpPr/>
            <p:nvPr/>
          </p:nvSpPr>
          <p:spPr>
            <a:xfrm>
              <a:off x="1898983" y="768201"/>
              <a:ext cx="2007101" cy="1047352"/>
            </a:xfrm>
            <a:custGeom>
              <a:rect b="b" l="l" r="r" t="t"/>
              <a:pathLst>
                <a:path extrusionOk="0" h="1667586" w="2878874">
                  <a:moveTo>
                    <a:pt x="0" y="166759"/>
                  </a:moveTo>
                  <a:cubicBezTo>
                    <a:pt x="0" y="74661"/>
                    <a:pt x="74661" y="0"/>
                    <a:pt x="166759" y="0"/>
                  </a:cubicBezTo>
                  <a:lnTo>
                    <a:pt x="2712115" y="0"/>
                  </a:lnTo>
                  <a:cubicBezTo>
                    <a:pt x="2804213" y="0"/>
                    <a:pt x="2878874" y="74661"/>
                    <a:pt x="2878874" y="166759"/>
                  </a:cubicBezTo>
                  <a:lnTo>
                    <a:pt x="2878874" y="1500827"/>
                  </a:lnTo>
                  <a:cubicBezTo>
                    <a:pt x="2878874" y="1592925"/>
                    <a:pt x="2804213" y="1667586"/>
                    <a:pt x="2712115" y="1667586"/>
                  </a:cubicBezTo>
                  <a:lnTo>
                    <a:pt x="166759" y="1667586"/>
                  </a:lnTo>
                  <a:cubicBezTo>
                    <a:pt x="74661" y="1667586"/>
                    <a:pt x="0" y="1592925"/>
                    <a:pt x="0" y="1500827"/>
                  </a:cubicBezTo>
                  <a:lnTo>
                    <a:pt x="0" y="166759"/>
                  </a:lnTo>
                  <a:close/>
                </a:path>
              </a:pathLst>
            </a:custGeom>
            <a:solidFill>
              <a:schemeClr val="lt1"/>
            </a:solidFill>
            <a:ln cap="flat" cmpd="sng" w="19050">
              <a:solidFill>
                <a:srgbClr val="E30820"/>
              </a:solidFill>
              <a:prstDash val="solid"/>
              <a:round/>
              <a:headEnd len="sm" w="sm" type="none"/>
              <a:tailEnd len="sm" w="sm" type="none"/>
            </a:ln>
          </p:spPr>
          <p:txBody>
            <a:bodyPr anchorCtr="0" anchor="ctr" bIns="102175" lIns="102175" spcFirstLastPara="1" rIns="102175" wrap="square" tIns="102175">
              <a:noAutofit/>
            </a:bodyPr>
            <a:lstStyle/>
            <a:p>
              <a:pPr indent="0" lvl="0" marL="0" marR="0" rtl="0" algn="ctr">
                <a:lnSpc>
                  <a:spcPct val="90000"/>
                </a:lnSpc>
                <a:spcBef>
                  <a:spcPts val="0"/>
                </a:spcBef>
                <a:spcAft>
                  <a:spcPts val="0"/>
                </a:spcAft>
                <a:buClr>
                  <a:srgbClr val="000000"/>
                </a:buClr>
                <a:buSzPts val="1400"/>
                <a:buFont typeface="Arial"/>
                <a:buNone/>
              </a:pPr>
              <a:r>
                <a:rPr b="0" i="0" lang="nl-NL" sz="1400" u="none" cap="none" strike="noStrike">
                  <a:solidFill>
                    <a:srgbClr val="000000"/>
                  </a:solidFill>
                  <a:latin typeface="Calibri"/>
                  <a:ea typeface="Calibri"/>
                  <a:cs typeface="Calibri"/>
                  <a:sym typeface="Calibri"/>
                </a:rPr>
                <a:t>Tekortschietende pompfunctie</a:t>
              </a:r>
              <a:endParaRPr b="0" i="0" sz="1100" u="none" cap="none" strike="noStrike">
                <a:solidFill>
                  <a:schemeClr val="lt1"/>
                </a:solidFill>
                <a:latin typeface="Calibri"/>
                <a:ea typeface="Calibri"/>
                <a:cs typeface="Calibri"/>
                <a:sym typeface="Calibri"/>
              </a:endParaRPr>
            </a:p>
          </p:txBody>
        </p:sp>
        <p:sp>
          <p:nvSpPr>
            <p:cNvPr id="141" name="Google Shape;141;p5"/>
            <p:cNvSpPr/>
            <p:nvPr/>
          </p:nvSpPr>
          <p:spPr>
            <a:xfrm>
              <a:off x="4011033" y="1230007"/>
              <a:ext cx="2325313" cy="943802"/>
            </a:xfrm>
            <a:custGeom>
              <a:rect b="b" l="l" r="r" t="t"/>
              <a:pathLst>
                <a:path extrusionOk="0" h="2220828" w="1897691">
                  <a:moveTo>
                    <a:pt x="0" y="189769"/>
                  </a:moveTo>
                  <a:cubicBezTo>
                    <a:pt x="0" y="84962"/>
                    <a:pt x="84962" y="0"/>
                    <a:pt x="189769" y="0"/>
                  </a:cubicBezTo>
                  <a:lnTo>
                    <a:pt x="1707922" y="0"/>
                  </a:lnTo>
                  <a:cubicBezTo>
                    <a:pt x="1812729" y="0"/>
                    <a:pt x="1897691" y="84962"/>
                    <a:pt x="1897691" y="189769"/>
                  </a:cubicBezTo>
                  <a:lnTo>
                    <a:pt x="1897691" y="2031059"/>
                  </a:lnTo>
                  <a:cubicBezTo>
                    <a:pt x="1897691" y="2135866"/>
                    <a:pt x="1812729" y="2220828"/>
                    <a:pt x="1707922" y="2220828"/>
                  </a:cubicBezTo>
                  <a:lnTo>
                    <a:pt x="189769" y="2220828"/>
                  </a:lnTo>
                  <a:cubicBezTo>
                    <a:pt x="84962" y="2220828"/>
                    <a:pt x="0" y="2135866"/>
                    <a:pt x="0" y="2031059"/>
                  </a:cubicBezTo>
                  <a:lnTo>
                    <a:pt x="0" y="189769"/>
                  </a:lnTo>
                  <a:close/>
                </a:path>
              </a:pathLst>
            </a:custGeom>
            <a:solidFill>
              <a:schemeClr val="lt1"/>
            </a:solidFill>
            <a:ln cap="flat" cmpd="sng" w="19050">
              <a:solidFill>
                <a:srgbClr val="E30820"/>
              </a:solidFill>
              <a:prstDash val="solid"/>
              <a:round/>
              <a:headEnd len="sm" w="sm" type="none"/>
              <a:tailEnd len="sm" w="sm" type="none"/>
            </a:ln>
          </p:spPr>
          <p:txBody>
            <a:bodyPr anchorCtr="0" anchor="ctr" bIns="108900" lIns="108900" spcFirstLastPara="1" rIns="108900" wrap="square" tIns="108900">
              <a:noAutofit/>
            </a:bodyPr>
            <a:lstStyle/>
            <a:p>
              <a:pPr indent="0" lvl="0" marL="0" marR="0" rtl="0" algn="ctr">
                <a:lnSpc>
                  <a:spcPct val="90000"/>
                </a:lnSpc>
                <a:spcBef>
                  <a:spcPts val="0"/>
                </a:spcBef>
                <a:spcAft>
                  <a:spcPts val="0"/>
                </a:spcAft>
                <a:buClr>
                  <a:srgbClr val="000000"/>
                </a:buClr>
                <a:buSzPts val="1400"/>
                <a:buFont typeface="Arial"/>
                <a:buNone/>
              </a:pPr>
              <a:r>
                <a:rPr b="0" i="0" lang="nl-NL" sz="1400" u="none" cap="none" strike="noStrike">
                  <a:solidFill>
                    <a:srgbClr val="000000"/>
                  </a:solidFill>
                  <a:latin typeface="Calibri"/>
                  <a:ea typeface="Calibri"/>
                  <a:cs typeface="Calibri"/>
                  <a:sym typeface="Calibri"/>
                </a:rPr>
                <a:t>Verminderde inspanningstolerantie</a:t>
              </a:r>
              <a:endParaRPr b="0" i="0" sz="1100" u="none" cap="none" strike="noStrike">
                <a:solidFill>
                  <a:schemeClr val="lt1"/>
                </a:solidFill>
                <a:latin typeface="Calibri"/>
                <a:ea typeface="Calibri"/>
                <a:cs typeface="Calibri"/>
                <a:sym typeface="Calibri"/>
              </a:endParaRPr>
            </a:p>
          </p:txBody>
        </p:sp>
        <p:sp>
          <p:nvSpPr>
            <p:cNvPr id="142" name="Google Shape;142;p5"/>
            <p:cNvSpPr/>
            <p:nvPr/>
          </p:nvSpPr>
          <p:spPr>
            <a:xfrm>
              <a:off x="6441295" y="1585655"/>
              <a:ext cx="1921168" cy="1240039"/>
            </a:xfrm>
            <a:custGeom>
              <a:rect b="b" l="l" r="r" t="t"/>
              <a:pathLst>
                <a:path extrusionOk="0" h="1667586" w="2878874">
                  <a:moveTo>
                    <a:pt x="0" y="166759"/>
                  </a:moveTo>
                  <a:cubicBezTo>
                    <a:pt x="0" y="74661"/>
                    <a:pt x="74661" y="0"/>
                    <a:pt x="166759" y="0"/>
                  </a:cubicBezTo>
                  <a:lnTo>
                    <a:pt x="2712115" y="0"/>
                  </a:lnTo>
                  <a:cubicBezTo>
                    <a:pt x="2804213" y="0"/>
                    <a:pt x="2878874" y="74661"/>
                    <a:pt x="2878874" y="166759"/>
                  </a:cubicBezTo>
                  <a:lnTo>
                    <a:pt x="2878874" y="1500827"/>
                  </a:lnTo>
                  <a:cubicBezTo>
                    <a:pt x="2878874" y="1592925"/>
                    <a:pt x="2804213" y="1667586"/>
                    <a:pt x="2712115" y="1667586"/>
                  </a:cubicBezTo>
                  <a:lnTo>
                    <a:pt x="166759" y="1667586"/>
                  </a:lnTo>
                  <a:cubicBezTo>
                    <a:pt x="74661" y="1667586"/>
                    <a:pt x="0" y="1592925"/>
                    <a:pt x="0" y="1500827"/>
                  </a:cubicBezTo>
                  <a:lnTo>
                    <a:pt x="0" y="166759"/>
                  </a:lnTo>
                  <a:close/>
                </a:path>
              </a:pathLst>
            </a:custGeom>
            <a:solidFill>
              <a:schemeClr val="lt1"/>
            </a:solidFill>
            <a:ln cap="flat" cmpd="sng" w="19050">
              <a:solidFill>
                <a:srgbClr val="E30820"/>
              </a:solidFill>
              <a:prstDash val="solid"/>
              <a:round/>
              <a:headEnd len="sm" w="sm" type="none"/>
              <a:tailEnd len="sm" w="sm" type="none"/>
            </a:ln>
          </p:spPr>
          <p:txBody>
            <a:bodyPr anchorCtr="0" anchor="ctr" bIns="102175" lIns="102175" spcFirstLastPara="1" rIns="102175" wrap="square" tIns="102175">
              <a:noAutofit/>
            </a:bodyPr>
            <a:lstStyle/>
            <a:p>
              <a:pPr indent="0" lvl="0" marL="0" marR="0" rtl="0" algn="ctr">
                <a:lnSpc>
                  <a:spcPct val="90000"/>
                </a:lnSpc>
                <a:spcBef>
                  <a:spcPts val="0"/>
                </a:spcBef>
                <a:spcAft>
                  <a:spcPts val="0"/>
                </a:spcAft>
                <a:buClr>
                  <a:srgbClr val="000000"/>
                </a:buClr>
                <a:buSzPts val="1400"/>
                <a:buFont typeface="Arial"/>
                <a:buNone/>
              </a:pPr>
              <a:r>
                <a:rPr b="0" i="0" lang="nl-NL" sz="1400" u="none" cap="none" strike="noStrike">
                  <a:solidFill>
                    <a:srgbClr val="000000"/>
                  </a:solidFill>
                  <a:latin typeface="Calibri"/>
                  <a:ea typeface="Calibri"/>
                  <a:cs typeface="Calibri"/>
                  <a:sym typeface="Calibri"/>
                </a:rPr>
                <a:t>Kortademigheid en/of </a:t>
              </a:r>
              <a:br>
                <a:rPr b="0" i="0" lang="nl-NL" sz="1400" u="none" cap="none" strike="noStrike">
                  <a:solidFill>
                    <a:srgbClr val="000000"/>
                  </a:solidFill>
                  <a:latin typeface="Calibri"/>
                  <a:ea typeface="Calibri"/>
                  <a:cs typeface="Calibri"/>
                  <a:sym typeface="Calibri"/>
                </a:rPr>
              </a:br>
              <a:r>
                <a:rPr b="0" i="0" lang="nl-NL" sz="1400" u="none" cap="none" strike="noStrike">
                  <a:solidFill>
                    <a:srgbClr val="000000"/>
                  </a:solidFill>
                  <a:latin typeface="Calibri"/>
                  <a:ea typeface="Calibri"/>
                  <a:cs typeface="Calibri"/>
                  <a:sym typeface="Calibri"/>
                </a:rPr>
                <a:t>vocht vasthouden </a:t>
              </a:r>
              <a:br>
                <a:rPr b="0" i="0" lang="nl-NL" sz="1400" u="none" cap="none" strike="noStrike">
                  <a:solidFill>
                    <a:srgbClr val="000000"/>
                  </a:solidFill>
                  <a:latin typeface="Calibri"/>
                  <a:ea typeface="Calibri"/>
                  <a:cs typeface="Calibri"/>
                  <a:sym typeface="Calibri"/>
                </a:rPr>
              </a:br>
              <a:r>
                <a:rPr b="0" i="0" lang="nl-NL" sz="1400" u="none" cap="none" strike="noStrike">
                  <a:solidFill>
                    <a:srgbClr val="000000"/>
                  </a:solidFill>
                  <a:latin typeface="Calibri"/>
                  <a:ea typeface="Calibri"/>
                  <a:cs typeface="Calibri"/>
                  <a:sym typeface="Calibri"/>
                </a:rPr>
                <a:t>en/of vermoeidheid</a:t>
              </a:r>
              <a:endParaRPr b="0" i="0" sz="1100" u="none" cap="none" strike="noStrike">
                <a:solidFill>
                  <a:schemeClr val="lt1"/>
                </a:solidFill>
                <a:latin typeface="Calibri"/>
                <a:ea typeface="Calibri"/>
                <a:cs typeface="Calibri"/>
                <a:sym typeface="Calibri"/>
              </a:endParaRPr>
            </a:p>
          </p:txBody>
        </p:sp>
        <p:sp>
          <p:nvSpPr>
            <p:cNvPr id="143" name="Google Shape;143;p5"/>
            <p:cNvSpPr/>
            <p:nvPr/>
          </p:nvSpPr>
          <p:spPr>
            <a:xfrm rot="-9704143">
              <a:off x="1389906" y="0"/>
              <a:ext cx="936104" cy="996885"/>
            </a:xfrm>
            <a:custGeom>
              <a:rect b="b" l="l" r="r" t="t"/>
              <a:pathLst>
                <a:path extrusionOk="0" h="120000" w="120000">
                  <a:moveTo>
                    <a:pt x="103653" y="83237"/>
                  </a:moveTo>
                  <a:cubicBezTo>
                    <a:pt x="94567" y="101550"/>
                    <a:pt x="75714" y="112378"/>
                    <a:pt x="55906" y="110661"/>
                  </a:cubicBezTo>
                  <a:cubicBezTo>
                    <a:pt x="36097" y="108943"/>
                    <a:pt x="19245" y="95019"/>
                    <a:pt x="13225" y="75396"/>
                  </a:cubicBezTo>
                  <a:lnTo>
                    <a:pt x="2393" y="75569"/>
                  </a:lnTo>
                  <a:lnTo>
                    <a:pt x="14073" y="60731"/>
                  </a:lnTo>
                  <a:lnTo>
                    <a:pt x="30523" y="75121"/>
                  </a:lnTo>
                  <a:lnTo>
                    <a:pt x="19698" y="75293"/>
                  </a:lnTo>
                  <a:cubicBezTo>
                    <a:pt x="25454" y="92489"/>
                    <a:pt x="40294" y="104366"/>
                    <a:pt x="57408" y="105472"/>
                  </a:cubicBezTo>
                  <a:cubicBezTo>
                    <a:pt x="74521" y="106578"/>
                    <a:pt x="90602" y="96700"/>
                    <a:pt x="98269" y="80371"/>
                  </a:cubicBezTo>
                  <a:close/>
                </a:path>
              </a:pathLst>
            </a:custGeom>
            <a:solidFill>
              <a:schemeClr val="accent1"/>
            </a:soli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5"/>
            <p:cNvSpPr/>
            <p:nvPr/>
          </p:nvSpPr>
          <p:spPr>
            <a:xfrm rot="-9704143">
              <a:off x="3579946" y="467193"/>
              <a:ext cx="936104" cy="996885"/>
            </a:xfrm>
            <a:custGeom>
              <a:rect b="b" l="l" r="r" t="t"/>
              <a:pathLst>
                <a:path extrusionOk="0" h="120000" w="120000">
                  <a:moveTo>
                    <a:pt x="103653" y="83237"/>
                  </a:moveTo>
                  <a:cubicBezTo>
                    <a:pt x="94567" y="101550"/>
                    <a:pt x="75714" y="112378"/>
                    <a:pt x="55906" y="110661"/>
                  </a:cubicBezTo>
                  <a:cubicBezTo>
                    <a:pt x="36097" y="108943"/>
                    <a:pt x="19245" y="95019"/>
                    <a:pt x="13225" y="75396"/>
                  </a:cubicBezTo>
                  <a:lnTo>
                    <a:pt x="2393" y="75569"/>
                  </a:lnTo>
                  <a:lnTo>
                    <a:pt x="14073" y="60731"/>
                  </a:lnTo>
                  <a:lnTo>
                    <a:pt x="30523" y="75121"/>
                  </a:lnTo>
                  <a:lnTo>
                    <a:pt x="19698" y="75293"/>
                  </a:lnTo>
                  <a:cubicBezTo>
                    <a:pt x="25454" y="92489"/>
                    <a:pt x="40294" y="104366"/>
                    <a:pt x="57408" y="105472"/>
                  </a:cubicBezTo>
                  <a:cubicBezTo>
                    <a:pt x="74521" y="106578"/>
                    <a:pt x="90602" y="96700"/>
                    <a:pt x="98269" y="80371"/>
                  </a:cubicBezTo>
                  <a:close/>
                </a:path>
              </a:pathLst>
            </a:custGeom>
            <a:solidFill>
              <a:schemeClr val="accent1"/>
            </a:soli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5"/>
            <p:cNvSpPr/>
            <p:nvPr/>
          </p:nvSpPr>
          <p:spPr>
            <a:xfrm rot="-9704143">
              <a:off x="6026121" y="898274"/>
              <a:ext cx="936104" cy="996885"/>
            </a:xfrm>
            <a:custGeom>
              <a:rect b="b" l="l" r="r" t="t"/>
              <a:pathLst>
                <a:path extrusionOk="0" h="120000" w="120000">
                  <a:moveTo>
                    <a:pt x="103653" y="83237"/>
                  </a:moveTo>
                  <a:cubicBezTo>
                    <a:pt x="94567" y="101550"/>
                    <a:pt x="75714" y="112378"/>
                    <a:pt x="55906" y="110661"/>
                  </a:cubicBezTo>
                  <a:cubicBezTo>
                    <a:pt x="36097" y="108943"/>
                    <a:pt x="19245" y="95019"/>
                    <a:pt x="13225" y="75396"/>
                  </a:cubicBezTo>
                  <a:lnTo>
                    <a:pt x="2393" y="75569"/>
                  </a:lnTo>
                  <a:lnTo>
                    <a:pt x="14073" y="60731"/>
                  </a:lnTo>
                  <a:lnTo>
                    <a:pt x="30523" y="75121"/>
                  </a:lnTo>
                  <a:lnTo>
                    <a:pt x="19698" y="75293"/>
                  </a:lnTo>
                  <a:cubicBezTo>
                    <a:pt x="25454" y="92489"/>
                    <a:pt x="40294" y="104366"/>
                    <a:pt x="57408" y="105472"/>
                  </a:cubicBezTo>
                  <a:cubicBezTo>
                    <a:pt x="74521" y="106578"/>
                    <a:pt x="90602" y="96700"/>
                    <a:pt x="98269" y="80371"/>
                  </a:cubicBezTo>
                  <a:close/>
                </a:path>
              </a:pathLst>
            </a:custGeom>
            <a:solidFill>
              <a:schemeClr val="accent1"/>
            </a:soli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Soorten hartfalen</a:t>
            </a:r>
            <a:endParaRPr/>
          </a:p>
        </p:txBody>
      </p:sp>
      <p:pic>
        <p:nvPicPr>
          <p:cNvPr descr="Afbeelding met Graphics, tekening, symbool, logo&#10;&#10;Automatisch gegenereerde beschrijving" id="152" name="Google Shape;152;p6"/>
          <p:cNvPicPr preferRelativeResize="0"/>
          <p:nvPr/>
        </p:nvPicPr>
        <p:blipFill rotWithShape="1">
          <a:blip r:embed="rId3">
            <a:alphaModFix/>
          </a:blip>
          <a:srcRect b="0" l="0" r="0" t="0"/>
          <a:stretch/>
        </p:blipFill>
        <p:spPr>
          <a:xfrm>
            <a:off x="1279523" y="2188025"/>
            <a:ext cx="3359134" cy="3463659"/>
          </a:xfrm>
          <a:prstGeom prst="rect">
            <a:avLst/>
          </a:prstGeom>
          <a:noFill/>
          <a:ln>
            <a:noFill/>
          </a:ln>
        </p:spPr>
      </p:pic>
      <p:pic>
        <p:nvPicPr>
          <p:cNvPr descr="Afbeelding met tekening, kunst, Graphics, ontwerp&#10;&#10;Automatisch gegenereerde beschrijving" id="153" name="Google Shape;153;p6"/>
          <p:cNvPicPr preferRelativeResize="0"/>
          <p:nvPr/>
        </p:nvPicPr>
        <p:blipFill rotWithShape="1">
          <a:blip r:embed="rId4">
            <a:alphaModFix/>
          </a:blip>
          <a:srcRect b="0" l="0" r="0" t="0"/>
          <a:stretch/>
        </p:blipFill>
        <p:spPr>
          <a:xfrm>
            <a:off x="4638657" y="2188024"/>
            <a:ext cx="3463659" cy="3463659"/>
          </a:xfrm>
          <a:prstGeom prst="rect">
            <a:avLst/>
          </a:prstGeom>
          <a:noFill/>
          <a:ln>
            <a:noFill/>
          </a:ln>
        </p:spPr>
      </p:pic>
      <p:pic>
        <p:nvPicPr>
          <p:cNvPr descr="Afbeelding met tekening, kunst, Graphics, ontwerp&#10;&#10;Automatisch gegenereerde beschrijving" id="154" name="Google Shape;154;p6"/>
          <p:cNvPicPr preferRelativeResize="0"/>
          <p:nvPr/>
        </p:nvPicPr>
        <p:blipFill rotWithShape="1">
          <a:blip r:embed="rId5">
            <a:alphaModFix/>
          </a:blip>
          <a:srcRect b="0" l="0" r="0" t="0"/>
          <a:stretch/>
        </p:blipFill>
        <p:spPr>
          <a:xfrm>
            <a:off x="8102316" y="2188023"/>
            <a:ext cx="3221890" cy="3463660"/>
          </a:xfrm>
          <a:prstGeom prst="rect">
            <a:avLst/>
          </a:prstGeom>
          <a:noFill/>
          <a:ln>
            <a:noFill/>
          </a:ln>
        </p:spPr>
      </p:pic>
      <p:sp>
        <p:nvSpPr>
          <p:cNvPr id="155" name="Google Shape;155;p6"/>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p6"/>
          <p:cNvSpPr/>
          <p:nvPr/>
        </p:nvSpPr>
        <p:spPr>
          <a:xfrm>
            <a:off x="0" y="610235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7" name="Google Shape;157;p6"/>
          <p:cNvSpPr txBox="1"/>
          <p:nvPr/>
        </p:nvSpPr>
        <p:spPr>
          <a:xfrm>
            <a:off x="2412067" y="5733014"/>
            <a:ext cx="91825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nl-NL" sz="1800" u="none" cap="none" strike="noStrike">
                <a:solidFill>
                  <a:schemeClr val="dk1"/>
                </a:solidFill>
                <a:latin typeface="Arial"/>
                <a:ea typeface="Arial"/>
                <a:cs typeface="Arial"/>
                <a:sym typeface="Arial"/>
              </a:rPr>
              <a:t>Hart met HFrEF			       Gezond hart		                          Hart met HFpEF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nl-NL"/>
              <a:t>Prevalentie van HF in Nederland </a:t>
            </a:r>
            <a:endParaRPr/>
          </a:p>
        </p:txBody>
      </p:sp>
      <p:sp>
        <p:nvSpPr>
          <p:cNvPr id="163" name="Google Shape;163;p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a:p>
          <a:p>
            <a:pPr indent="-91440" lvl="0" marL="91440" rtl="0" algn="l">
              <a:lnSpc>
                <a:spcPct val="90000"/>
              </a:lnSpc>
              <a:spcBef>
                <a:spcPts val="1400"/>
              </a:spcBef>
              <a:spcAft>
                <a:spcPts val="0"/>
              </a:spcAft>
              <a:buSzPts val="2000"/>
              <a:buChar char=" "/>
            </a:pPr>
            <a:r>
              <a:rPr lang="nl-NL"/>
              <a:t>Naar schatting leven er zo'n 241.300 mensen met HF in Nederland, waarvan: </a:t>
            </a:r>
            <a:endParaRPr/>
          </a:p>
          <a:p>
            <a:pPr indent="0" lvl="0" marL="0" rtl="0" algn="l">
              <a:lnSpc>
                <a:spcPct val="90000"/>
              </a:lnSpc>
              <a:spcBef>
                <a:spcPts val="1400"/>
              </a:spcBef>
              <a:spcAft>
                <a:spcPts val="0"/>
              </a:spcAft>
              <a:buSzPts val="2000"/>
              <a:buNone/>
            </a:pPr>
            <a:r>
              <a:rPr lang="nl-NL"/>
              <a:t>• 62% met HFrEF </a:t>
            </a:r>
            <a:endParaRPr/>
          </a:p>
          <a:p>
            <a:pPr indent="0" lvl="0" marL="0" rtl="0" algn="l">
              <a:lnSpc>
                <a:spcPct val="90000"/>
              </a:lnSpc>
              <a:spcBef>
                <a:spcPts val="1400"/>
              </a:spcBef>
              <a:spcAft>
                <a:spcPts val="0"/>
              </a:spcAft>
              <a:buSzPts val="2000"/>
              <a:buNone/>
            </a:pPr>
            <a:r>
              <a:rPr lang="nl-NL"/>
              <a:t>• 17% met HFmrEF </a:t>
            </a:r>
            <a:endParaRPr/>
          </a:p>
          <a:p>
            <a:pPr indent="0" lvl="0" marL="0" rtl="0" algn="l">
              <a:lnSpc>
                <a:spcPct val="90000"/>
              </a:lnSpc>
              <a:spcBef>
                <a:spcPts val="1400"/>
              </a:spcBef>
              <a:spcAft>
                <a:spcPts val="0"/>
              </a:spcAft>
              <a:buSzPts val="2000"/>
              <a:buNone/>
            </a:pPr>
            <a:r>
              <a:rPr lang="nl-NL"/>
              <a:t>• 21% met HFpEF</a:t>
            </a:r>
            <a:endParaRPr/>
          </a:p>
          <a:p>
            <a:pPr indent="0" lvl="0" marL="0" rtl="0" algn="l">
              <a:lnSpc>
                <a:spcPct val="90000"/>
              </a:lnSpc>
              <a:spcBef>
                <a:spcPts val="1400"/>
              </a:spcBef>
              <a:spcAft>
                <a:spcPts val="0"/>
              </a:spcAft>
              <a:buSzPts val="2000"/>
              <a:buNone/>
            </a:pPr>
            <a:r>
              <a:t/>
            </a:r>
            <a:endParaRPr/>
          </a:p>
          <a:p>
            <a:pPr indent="0" lvl="0" marL="0" rtl="0" algn="l">
              <a:lnSpc>
                <a:spcPct val="90000"/>
              </a:lnSpc>
              <a:spcBef>
                <a:spcPts val="1400"/>
              </a:spcBef>
              <a:spcAft>
                <a:spcPts val="0"/>
              </a:spcAft>
              <a:buSzPts val="2000"/>
              <a:buNone/>
            </a:pPr>
            <a:r>
              <a:rPr lang="nl-NL"/>
              <a:t> Elk jaar krijgen bijna 38.000 mensen voor het eerst de diagnose HF.</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type="title"/>
          </p:nvPr>
        </p:nvSpPr>
        <p:spPr>
          <a:xfrm>
            <a:off x="1097279" y="286603"/>
            <a:ext cx="10807849"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000"/>
              <a:buFont typeface="Calibri"/>
              <a:buNone/>
            </a:pPr>
            <a:r>
              <a:rPr lang="nl-NL" sz="4000"/>
              <a:t>Pathofysiologie: compensatiemechanismen </a:t>
            </a:r>
            <a:endParaRPr sz="4000"/>
          </a:p>
        </p:txBody>
      </p:sp>
      <p:pic>
        <p:nvPicPr>
          <p:cNvPr descr="Afbeelding met tekst, schermopname, Lettertype, nummer&#10;&#10;Automatisch gegenereerde beschrijving" id="169" name="Google Shape;169;p8"/>
          <p:cNvPicPr preferRelativeResize="0"/>
          <p:nvPr>
            <p:ph idx="1" type="body"/>
          </p:nvPr>
        </p:nvPicPr>
        <p:blipFill rotWithShape="1">
          <a:blip r:embed="rId3">
            <a:alphaModFix/>
          </a:blip>
          <a:srcRect b="0" l="0" r="0" t="0"/>
          <a:stretch/>
        </p:blipFill>
        <p:spPr>
          <a:xfrm>
            <a:off x="1097279" y="2689412"/>
            <a:ext cx="9122485" cy="3397624"/>
          </a:xfrm>
          <a:prstGeom prst="rect">
            <a:avLst/>
          </a:prstGeom>
          <a:noFill/>
          <a:ln>
            <a:noFill/>
          </a:ln>
        </p:spPr>
      </p:pic>
      <p:sp>
        <p:nvSpPr>
          <p:cNvPr id="170" name="Google Shape;170;p8"/>
          <p:cNvSpPr txBox="1"/>
          <p:nvPr/>
        </p:nvSpPr>
        <p:spPr>
          <a:xfrm>
            <a:off x="1097280" y="1895008"/>
            <a:ext cx="1005840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nl-NL" sz="1800" u="none" cap="none" strike="noStrike">
                <a:solidFill>
                  <a:schemeClr val="dk1"/>
                </a:solidFill>
                <a:latin typeface="Arial"/>
                <a:ea typeface="Arial"/>
                <a:cs typeface="Arial"/>
                <a:sym typeface="Arial"/>
              </a:rPr>
              <a:t>Als het hartminuutvolume achterblijft bij de behoefte van het lichaam treden cardiale en neurohormonale compensatiemechanismen in werking.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9"/>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9"/>
          <p:cNvSpPr/>
          <p:nvPr/>
        </p:nvSpPr>
        <p:spPr>
          <a:xfrm>
            <a:off x="1" y="6334316"/>
            <a:ext cx="12192000"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78" name="Google Shape;178;p9"/>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
        <p:nvSpPr>
          <p:cNvPr id="179" name="Google Shape;179;p9"/>
          <p:cNvSpPr/>
          <p:nvPr/>
        </p:nvSpPr>
        <p:spPr>
          <a:xfrm>
            <a:off x="0" y="0"/>
            <a:ext cx="12192001"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9"/>
          <p:cNvSpPr txBox="1"/>
          <p:nvPr>
            <p:ph type="title"/>
          </p:nvPr>
        </p:nvSpPr>
        <p:spPr>
          <a:xfrm>
            <a:off x="638423" y="3766457"/>
            <a:ext cx="10909073" cy="1654629"/>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6000"/>
              <a:buFont typeface="Calibri"/>
              <a:buNone/>
            </a:pPr>
            <a:r>
              <a:rPr lang="nl-NL" sz="6000">
                <a:solidFill>
                  <a:srgbClr val="262626"/>
                </a:solidFill>
              </a:rPr>
              <a:t>Medicamenteuze behandeling </a:t>
            </a:r>
            <a:endParaRPr/>
          </a:p>
        </p:txBody>
      </p:sp>
      <p:pic>
        <p:nvPicPr>
          <p:cNvPr descr="Medicijnen" id="181" name="Google Shape;181;p9"/>
          <p:cNvPicPr preferRelativeResize="0"/>
          <p:nvPr/>
        </p:nvPicPr>
        <p:blipFill rotWithShape="1">
          <a:blip r:embed="rId3">
            <a:alphaModFix/>
          </a:blip>
          <a:srcRect b="0" l="0" r="0" t="0"/>
          <a:stretch/>
        </p:blipFill>
        <p:spPr>
          <a:xfrm>
            <a:off x="4386757" y="701511"/>
            <a:ext cx="3517321" cy="3517321"/>
          </a:xfrm>
          <a:prstGeom prst="rect">
            <a:avLst/>
          </a:prstGeom>
          <a:noFill/>
          <a:ln>
            <a:noFill/>
          </a:ln>
        </p:spPr>
      </p:pic>
      <p:cxnSp>
        <p:nvCxnSpPr>
          <p:cNvPr id="182" name="Google Shape;182;p9"/>
          <p:cNvCxnSpPr/>
          <p:nvPr/>
        </p:nvCxnSpPr>
        <p:spPr>
          <a:xfrm>
            <a:off x="835159" y="5433708"/>
            <a:ext cx="10515600" cy="0"/>
          </a:xfrm>
          <a:prstGeom prst="straightConnector1">
            <a:avLst/>
          </a:prstGeom>
          <a:noFill/>
          <a:ln cap="flat" cmpd="sng" w="9525">
            <a:solidFill>
              <a:schemeClr val="dk2">
                <a:alpha val="90196"/>
              </a:schemeClr>
            </a:solidFill>
            <a:prstDash val="solid"/>
            <a:round/>
            <a:headEnd len="sm" w="sm" type="none"/>
            <a:tailEnd len="sm" w="sm" type="none"/>
          </a:ln>
        </p:spPr>
      </p:cxnSp>
      <p:sp>
        <p:nvSpPr>
          <p:cNvPr id="183" name="Google Shape;183;p9"/>
          <p:cNvSpPr/>
          <p:nvPr/>
        </p:nvSpPr>
        <p:spPr>
          <a:xfrm>
            <a:off x="15" y="6334316"/>
            <a:ext cx="12191985"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p9"/>
          <p:cNvSpPr/>
          <p:nvPr/>
        </p:nvSpPr>
        <p:spPr>
          <a:xfrm>
            <a:off x="1" y="6400800"/>
            <a:ext cx="12192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rugblik">
  <a:themeElements>
    <a:clrScheme name="Terugblik">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2024-10-27T17:47:21Z</dcterms:created>
  <dc:creator>yasemin kisa</dc:creator>
</cp:coreProperties>
</file>