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officedocument.wordprocessingml.document" Extension="docx"/>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wordprocessingml.document" PartName="/ppt/embeddings/Microsoft_Office_Word_Document1.docx"/>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6858000" cy="9144000"/>
  <p:embeddedFontLst>
    <p:embeddedFont>
      <p:font typeface="Helvetica Neue"/>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jVkGcaAQJ61SPImF2sNo/4mJzV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CE7861-D54E-421E-8EA3-680C764D97B1}">
  <a:tblStyle styleId="{F4CE7861-D54E-421E-8EA3-680C764D97B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8E7"/>
          </a:solidFill>
        </a:fill>
      </a:tcStyle>
    </a:wholeTbl>
    <a:band1H>
      <a:tcTxStyle b="off" i="off"/>
      <a:tcStyle>
        <a:fill>
          <a:solidFill>
            <a:srgbClr val="EFCECA"/>
          </a:solidFill>
        </a:fill>
      </a:tcStyle>
    </a:band1H>
    <a:band2H>
      <a:tcTxStyle b="off" i="off"/>
    </a:band2H>
    <a:band1V>
      <a:tcTxStyle b="off" i="off"/>
      <a:tcStyle>
        <a:fill>
          <a:solidFill>
            <a:srgbClr val="EFCEC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5.xml"/><Relationship Id="rId63"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HelveticaNeue-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haesie.nl/documenten-bibliotheek/?subcategory_id=66"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C</a:t>
            </a:r>
            <a:endParaRPr/>
          </a:p>
        </p:txBody>
      </p:sp>
      <p:sp>
        <p:nvSpPr>
          <p:cNvPr id="188" name="Google Shape;1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C</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06" name="Google Shape;2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29" name="Google Shape;22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D</a:t>
            </a:r>
            <a:endParaRPr/>
          </a:p>
        </p:txBody>
      </p:sp>
      <p:sp>
        <p:nvSpPr>
          <p:cNvPr id="235" name="Google Shape;2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41" name="Google Shape;2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47" name="Google Shape;24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253" name="Google Shape;25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340D"/>
              </a:buClr>
              <a:buSzPts val="1200"/>
              <a:buFont typeface="Arial"/>
              <a:buNone/>
            </a:pPr>
            <a:r>
              <a:rPr lang="nl-NL">
                <a:solidFill>
                  <a:srgbClr val="7F340D"/>
                </a:solidFill>
              </a:rPr>
              <a:t>https://www.cohaesie.nl/multidisciplinaire-zorg/chronische-zorg/longformularium/</a:t>
            </a:r>
            <a:endParaRPr/>
          </a:p>
          <a:p>
            <a:pPr indent="0" lvl="0" marL="0" rtl="0" algn="l">
              <a:lnSpc>
                <a:spcPct val="100000"/>
              </a:lnSpc>
              <a:spcBef>
                <a:spcPts val="0"/>
              </a:spcBef>
              <a:spcAft>
                <a:spcPts val="0"/>
              </a:spcAft>
              <a:buSzPts val="1400"/>
              <a:buNone/>
            </a:pPr>
            <a:r>
              <a:t/>
            </a:r>
            <a:endParaRPr/>
          </a:p>
        </p:txBody>
      </p:sp>
      <p:sp>
        <p:nvSpPr>
          <p:cNvPr id="321" name="Google Shape;32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nl-NL" sz="1800">
                <a:solidFill>
                  <a:srgbClr val="01518C"/>
                </a:solidFill>
                <a:latin typeface="Calibri"/>
                <a:ea typeface="Calibri"/>
                <a:cs typeface="Calibri"/>
                <a:sym typeface="Calibri"/>
              </a:rPr>
              <a:t>Je kunt de In-Check tijdens het spreekuur gebruiken om te checken of de inhalator, die de patient al gebruikt, goed past bij</a:t>
            </a:r>
            <a:br>
              <a:rPr b="0" i="0" lang="nl-NL" sz="1800">
                <a:solidFill>
                  <a:srgbClr val="01518C"/>
                </a:solidFill>
                <a:latin typeface="Calibri"/>
                <a:ea typeface="Calibri"/>
                <a:cs typeface="Calibri"/>
                <a:sym typeface="Calibri"/>
              </a:rPr>
            </a:br>
            <a:r>
              <a:rPr b="0" i="0" lang="nl-NL" sz="1800">
                <a:solidFill>
                  <a:srgbClr val="01518C"/>
                </a:solidFill>
                <a:latin typeface="Calibri"/>
                <a:ea typeface="Calibri"/>
                <a:cs typeface="Calibri"/>
                <a:sym typeface="Calibri"/>
              </a:rPr>
              <a:t>die patiënt.</a:t>
            </a:r>
            <a:endParaRPr b="0" i="0">
              <a:solidFill>
                <a:srgbClr val="01518C"/>
              </a:solidFill>
              <a:latin typeface="Helvetica Neue"/>
              <a:ea typeface="Helvetica Neue"/>
              <a:cs typeface="Helvetica Neue"/>
              <a:sym typeface="Helvetica Neue"/>
            </a:endParaRPr>
          </a:p>
          <a:p>
            <a:pPr indent="0" lvl="0" marL="0" rtl="0" algn="l">
              <a:lnSpc>
                <a:spcPct val="100000"/>
              </a:lnSpc>
              <a:spcBef>
                <a:spcPts val="750"/>
              </a:spcBef>
              <a:spcAft>
                <a:spcPts val="0"/>
              </a:spcAft>
              <a:buClr>
                <a:srgbClr val="01518C"/>
              </a:buClr>
              <a:buSzPts val="1800"/>
              <a:buFont typeface="Arial"/>
              <a:buChar char="•"/>
            </a:pPr>
            <a:r>
              <a:rPr b="0" i="0" lang="nl-NL" sz="1800">
                <a:solidFill>
                  <a:srgbClr val="01518C"/>
                </a:solidFill>
                <a:latin typeface="Calibri"/>
                <a:ea typeface="Calibri"/>
                <a:cs typeface="Calibri"/>
                <a:sym typeface="Calibri"/>
              </a:rPr>
              <a:t>Draai de weerstand van de door de patient gebruikte inhalator op de In-Check DIAL G16 in de juiste positie.</a:t>
            </a:r>
            <a:endParaRPr b="0" i="0" sz="1200">
              <a:solidFill>
                <a:srgbClr val="01518C"/>
              </a:solidFill>
              <a:latin typeface="Helvetica Neue"/>
              <a:ea typeface="Helvetica Neue"/>
              <a:cs typeface="Helvetica Neue"/>
              <a:sym typeface="Helvetica Neue"/>
            </a:endParaRPr>
          </a:p>
          <a:p>
            <a:pPr indent="0" lvl="0" marL="0" rtl="0" algn="l">
              <a:lnSpc>
                <a:spcPct val="100000"/>
              </a:lnSpc>
              <a:spcBef>
                <a:spcPts val="750"/>
              </a:spcBef>
              <a:spcAft>
                <a:spcPts val="0"/>
              </a:spcAft>
              <a:buClr>
                <a:srgbClr val="01518C"/>
              </a:buClr>
              <a:buSzPts val="1800"/>
              <a:buFont typeface="Arial"/>
              <a:buNone/>
            </a:pPr>
            <a:r>
              <a:rPr b="0" i="0" lang="nl-NL" sz="1800">
                <a:solidFill>
                  <a:srgbClr val="01518C"/>
                </a:solidFill>
                <a:latin typeface="Calibri"/>
                <a:ea typeface="Calibri"/>
                <a:cs typeface="Calibri"/>
                <a:sym typeface="Calibri"/>
              </a:rPr>
              <a:t>Reset de In-Check DIAL volgens de gebruiksaanwijzing zodat de magneet in de rustpositie ligt.</a:t>
            </a:r>
            <a:endParaRPr b="0" i="0">
              <a:solidFill>
                <a:srgbClr val="01518C"/>
              </a:solidFill>
              <a:latin typeface="Helvetica Neue"/>
              <a:ea typeface="Helvetica Neue"/>
              <a:cs typeface="Helvetica Neue"/>
              <a:sym typeface="Helvetica Neue"/>
            </a:endParaRPr>
          </a:p>
          <a:p>
            <a:pPr indent="0" lvl="0" marL="0" rtl="0" algn="l">
              <a:lnSpc>
                <a:spcPct val="100000"/>
              </a:lnSpc>
              <a:spcBef>
                <a:spcPts val="750"/>
              </a:spcBef>
              <a:spcAft>
                <a:spcPts val="0"/>
              </a:spcAft>
              <a:buClr>
                <a:srgbClr val="01518C"/>
              </a:buClr>
              <a:buSzPts val="1800"/>
              <a:buFont typeface="Arial"/>
              <a:buChar char="•"/>
            </a:pPr>
            <a:r>
              <a:rPr b="0" i="0" lang="nl-NL" sz="1800">
                <a:solidFill>
                  <a:srgbClr val="01518C"/>
                </a:solidFill>
                <a:latin typeface="Calibri"/>
                <a:ea typeface="Calibri"/>
                <a:cs typeface="Calibri"/>
                <a:sym typeface="Calibri"/>
              </a:rPr>
              <a:t>De patiënt inhaleert volgens de instructies van de eigen inhalator.</a:t>
            </a:r>
            <a:endParaRPr b="0" i="0">
              <a:solidFill>
                <a:srgbClr val="01518C"/>
              </a:solidFill>
              <a:latin typeface="Helvetica Neue"/>
              <a:ea typeface="Helvetica Neue"/>
              <a:cs typeface="Helvetica Neue"/>
              <a:sym typeface="Helvetica Neue"/>
            </a:endParaRPr>
          </a:p>
          <a:p>
            <a:pPr indent="0" lvl="0" marL="0" rtl="0" algn="l">
              <a:lnSpc>
                <a:spcPct val="100000"/>
              </a:lnSpc>
              <a:spcBef>
                <a:spcPts val="750"/>
              </a:spcBef>
              <a:spcAft>
                <a:spcPts val="0"/>
              </a:spcAft>
              <a:buClr>
                <a:srgbClr val="01518C"/>
              </a:buClr>
              <a:buSzPts val="1800"/>
              <a:buFont typeface="Arial"/>
              <a:buChar char="•"/>
            </a:pPr>
            <a:r>
              <a:rPr b="0" i="0" lang="nl-NL" sz="1800">
                <a:solidFill>
                  <a:srgbClr val="01518C"/>
                </a:solidFill>
                <a:latin typeface="Calibri"/>
                <a:ea typeface="Calibri"/>
                <a:cs typeface="Calibri"/>
                <a:sym typeface="Calibri"/>
              </a:rPr>
              <a:t>Lees af.</a:t>
            </a:r>
            <a:br>
              <a:rPr b="0" i="0" lang="nl-NL">
                <a:solidFill>
                  <a:srgbClr val="01518C"/>
                </a:solidFill>
                <a:latin typeface="Helvetica Neue"/>
                <a:ea typeface="Helvetica Neue"/>
                <a:cs typeface="Helvetica Neue"/>
                <a:sym typeface="Helvetica Neue"/>
              </a:rPr>
            </a:br>
            <a:r>
              <a:rPr b="0" i="0" lang="nl-NL" sz="1800">
                <a:solidFill>
                  <a:srgbClr val="01518C"/>
                </a:solidFill>
                <a:latin typeface="Calibri"/>
                <a:ea typeface="Calibri"/>
                <a:cs typeface="Calibri"/>
                <a:sym typeface="Calibri"/>
              </a:rPr>
              <a:t>De waarde moet bij het gebruik van een droogpoederinhalator (DPI) tussen de 30 en 60 l/min zijn en bij het gebruik van een pressured metered dose inhaler (pMDI) tussen de 20 en 60 l/min. De waarde mag niet boven 60 l/min komen.</a:t>
            </a:r>
            <a:endParaRPr/>
          </a:p>
          <a:p>
            <a:pPr indent="0" lvl="0" marL="0" rtl="0" algn="l">
              <a:lnSpc>
                <a:spcPct val="100000"/>
              </a:lnSpc>
              <a:spcBef>
                <a:spcPts val="750"/>
              </a:spcBef>
              <a:spcAft>
                <a:spcPts val="0"/>
              </a:spcAft>
              <a:buClr>
                <a:schemeClr val="dk1"/>
              </a:buClr>
              <a:buSzPts val="1800"/>
              <a:buFont typeface="Arial"/>
              <a:buNone/>
            </a:pPr>
            <a:r>
              <a:t/>
            </a:r>
            <a:endParaRPr b="0" i="0" sz="1800">
              <a:solidFill>
                <a:srgbClr val="01518C"/>
              </a:solidFill>
              <a:latin typeface="Calibri"/>
              <a:ea typeface="Calibri"/>
              <a:cs typeface="Calibri"/>
              <a:sym typeface="Calibri"/>
            </a:endParaRPr>
          </a:p>
          <a:p>
            <a:pPr indent="0" lvl="0" marL="0" rtl="0" algn="l">
              <a:lnSpc>
                <a:spcPct val="100000"/>
              </a:lnSpc>
              <a:spcBef>
                <a:spcPts val="750"/>
              </a:spcBef>
              <a:spcAft>
                <a:spcPts val="0"/>
              </a:spcAft>
              <a:buClr>
                <a:srgbClr val="01518C"/>
              </a:buClr>
              <a:buSzPts val="1200"/>
              <a:buFont typeface="Arial"/>
              <a:buNone/>
            </a:pPr>
            <a:r>
              <a:rPr b="0" i="0" lang="nl-NL">
                <a:solidFill>
                  <a:srgbClr val="01518C"/>
                </a:solidFill>
                <a:latin typeface="Calibri"/>
                <a:ea typeface="Calibri"/>
                <a:cs typeface="Calibri"/>
                <a:sym typeface="Calibri"/>
              </a:rPr>
              <a:t>De In-Check-Dial is niet bedoeld om de keuze voor een inhalator te bepalen bij startende gebruikers, maar om de inhalatiekracht van een patiënt bij een reeds gebruikte inhalator te controleren.</a:t>
            </a:r>
            <a:endParaRPr b="0" i="0">
              <a:solidFill>
                <a:srgbClr val="01518C"/>
              </a:solidFill>
              <a:latin typeface="Helvetica Neue"/>
              <a:ea typeface="Helvetica Neue"/>
              <a:cs typeface="Helvetica Neue"/>
              <a:sym typeface="Helvetica Neue"/>
            </a:endParaRPr>
          </a:p>
          <a:p>
            <a:pPr indent="0" lvl="0" marL="0" rtl="0" algn="l">
              <a:lnSpc>
                <a:spcPct val="100000"/>
              </a:lnSpc>
              <a:spcBef>
                <a:spcPts val="750"/>
              </a:spcBef>
              <a:spcAft>
                <a:spcPts val="0"/>
              </a:spcAft>
              <a:buSzPts val="1400"/>
              <a:buNone/>
            </a:pPr>
            <a:r>
              <a:t/>
            </a:r>
            <a:endParaRPr/>
          </a:p>
        </p:txBody>
      </p:sp>
      <p:sp>
        <p:nvSpPr>
          <p:cNvPr id="328" name="Google Shape;32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solidFill>
                  <a:srgbClr val="467886"/>
                </a:solidFill>
              </a:rPr>
              <a:t>Volwassenen</a:t>
            </a:r>
            <a:endParaRPr/>
          </a:p>
          <a:p>
            <a:pPr indent="0" lvl="0" marL="0" rtl="0" algn="l">
              <a:lnSpc>
                <a:spcPct val="100000"/>
              </a:lnSpc>
              <a:spcBef>
                <a:spcPts val="0"/>
              </a:spcBef>
              <a:spcAft>
                <a:spcPts val="0"/>
              </a:spcAft>
              <a:buSzPts val="1400"/>
              <a:buNone/>
            </a:pPr>
            <a:r>
              <a:t/>
            </a:r>
            <a:endParaRPr>
              <a:solidFill>
                <a:srgbClr val="467886"/>
              </a:solidFill>
            </a:endParaRPr>
          </a:p>
          <a:p>
            <a:pPr indent="0" lvl="0" marL="0" rtl="0" algn="l">
              <a:lnSpc>
                <a:spcPct val="100000"/>
              </a:lnSpc>
              <a:spcBef>
                <a:spcPts val="0"/>
              </a:spcBef>
              <a:spcAft>
                <a:spcPts val="0"/>
              </a:spcAft>
              <a:buSzPts val="1400"/>
              <a:buNone/>
            </a:pPr>
            <a:r>
              <a:rPr lang="nl-NL" u="sng">
                <a:solidFill>
                  <a:schemeClr val="hlink"/>
                </a:solidFill>
                <a:hlinkClick r:id="rId2"/>
              </a:rPr>
              <a:t>Documenten bibliotheek | Cohaesie</a:t>
            </a:r>
            <a:endParaRPr/>
          </a:p>
        </p:txBody>
      </p:sp>
      <p:sp>
        <p:nvSpPr>
          <p:cNvPr id="367" name="Google Shape;367;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Kinderen</a:t>
            </a:r>
            <a:endParaRPr/>
          </a:p>
        </p:txBody>
      </p:sp>
      <p:sp>
        <p:nvSpPr>
          <p:cNvPr id="374" name="Google Shape;37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Uit veel onderzoek blijkt dat 60 – 70% van de mensen die inhalatiemedicatie gebruiken één of meerdere essentiële fouten maakt. Fouten die dikwijls voorkomen hadden kunnen worden door een goede inhalatie instructie, maar zeker ook door een goede uitleg waarom een goede inhalatie noodzakelijk is om de medicatie op de juiste plek in de longen te krijgen. Daarvoor heeft Stichting IMIS de afgelopen jaren IMIS-trainers opgeleid die overal in het land trainingen verzorgen. Daarnaast verspreidt Stichting IMIS wetenschappelijk onderbouwde inzichten rondom inhaleren om de kennis te verhogen bij de zorgprofessional.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l-NL"/>
              <a:t>Trainers in Den Haag</a:t>
            </a:r>
            <a:endParaRPr/>
          </a:p>
          <a:p>
            <a:pPr indent="0" lvl="0" marL="0" rtl="0" algn="l">
              <a:lnSpc>
                <a:spcPct val="100000"/>
              </a:lnSpc>
              <a:spcBef>
                <a:spcPts val="0"/>
              </a:spcBef>
              <a:spcAft>
                <a:spcPts val="0"/>
              </a:spcAft>
              <a:buSzPts val="1400"/>
              <a:buNone/>
            </a:pPr>
            <a:r>
              <a:rPr lang="nl-NL"/>
              <a:t>Ellen Jacobs</a:t>
            </a:r>
            <a:endParaRPr/>
          </a:p>
          <a:p>
            <a:pPr indent="0" lvl="0" marL="0" rtl="0" algn="l">
              <a:lnSpc>
                <a:spcPct val="100000"/>
              </a:lnSpc>
              <a:spcBef>
                <a:spcPts val="0"/>
              </a:spcBef>
              <a:spcAft>
                <a:spcPts val="0"/>
              </a:spcAft>
              <a:buSzPts val="1400"/>
              <a:buNone/>
            </a:pPr>
            <a:r>
              <a:rPr lang="nl-NL"/>
              <a:t>Hadoks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l-NL"/>
              <a:t>Pascale van den Ende-van der Velde</a:t>
            </a:r>
            <a:endParaRPr/>
          </a:p>
          <a:p>
            <a:pPr indent="0" lvl="0" marL="0" rtl="0" algn="l">
              <a:lnSpc>
                <a:spcPct val="100000"/>
              </a:lnSpc>
              <a:spcBef>
                <a:spcPts val="0"/>
              </a:spcBef>
              <a:spcAft>
                <a:spcPts val="0"/>
              </a:spcAft>
              <a:buSzPts val="1400"/>
              <a:buNone/>
            </a:pPr>
            <a:r>
              <a:rPr lang="nl-NL"/>
              <a:t>Hagaziekenhuis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l-NL"/>
              <a:t>Zohreh Jamali</a:t>
            </a:r>
            <a:endParaRPr/>
          </a:p>
          <a:p>
            <a:pPr indent="0" lvl="0" marL="0" rtl="0" algn="l">
              <a:lnSpc>
                <a:spcPct val="100000"/>
              </a:lnSpc>
              <a:spcBef>
                <a:spcPts val="0"/>
              </a:spcBef>
              <a:spcAft>
                <a:spcPts val="0"/>
              </a:spcAft>
              <a:buSzPts val="1400"/>
              <a:buNone/>
            </a:pPr>
            <a:r>
              <a:rPr lang="nl-NL"/>
              <a:t>Hagaziekenhuis</a:t>
            </a:r>
            <a:endParaRPr/>
          </a:p>
          <a:p>
            <a:pPr indent="0" lvl="0" marL="0" rtl="0" algn="l">
              <a:lnSpc>
                <a:spcPct val="100000"/>
              </a:lnSpc>
              <a:spcBef>
                <a:spcPts val="0"/>
              </a:spcBef>
              <a:spcAft>
                <a:spcPts val="0"/>
              </a:spcAft>
              <a:buSzPts val="1400"/>
              <a:buNone/>
            </a:pPr>
            <a:r>
              <a:t/>
            </a:r>
            <a:endParaRPr/>
          </a:p>
        </p:txBody>
      </p:sp>
      <p:sp>
        <p:nvSpPr>
          <p:cNvPr id="439" name="Google Shape;43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D</a:t>
            </a:r>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C</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D</a:t>
            </a:r>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Antwoord: B</a:t>
            </a:r>
            <a:endParaRPr/>
          </a:p>
        </p:txBody>
      </p:sp>
      <p:sp>
        <p:nvSpPr>
          <p:cNvPr id="170" name="Google Shape;17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spTree>
      <p:nvGrpSpPr>
        <p:cNvPr id="18" name="Shape 18"/>
        <p:cNvGrpSpPr/>
        <p:nvPr/>
      </p:nvGrpSpPr>
      <p:grpSpPr>
        <a:xfrm>
          <a:off x="0" y="0"/>
          <a:ext cx="0" cy="0"/>
          <a:chOff x="0" y="0"/>
          <a:chExt cx="0" cy="0"/>
        </a:xfrm>
      </p:grpSpPr>
      <p:sp>
        <p:nvSpPr>
          <p:cNvPr id="19" name="Google Shape;19;p5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5"/>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5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26" name="Google Shape;26;p5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87" name="Shape 87"/>
        <p:cNvGrpSpPr/>
        <p:nvPr/>
      </p:nvGrpSpPr>
      <p:grpSpPr>
        <a:xfrm>
          <a:off x="0" y="0"/>
          <a:ext cx="0" cy="0"/>
          <a:chOff x="0" y="0"/>
          <a:chExt cx="0" cy="0"/>
        </a:xfrm>
      </p:grpSpPr>
      <p:sp>
        <p:nvSpPr>
          <p:cNvPr id="88" name="Google Shape;88;p6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4"/>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6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showMasterSp="0" type="vertTitleAndTx">
  <p:cSld name="VERTICAL_TITLE_AND_VERTICAL_TEXT">
    <p:spTree>
      <p:nvGrpSpPr>
        <p:cNvPr id="93" name="Shape 93"/>
        <p:cNvGrpSpPr/>
        <p:nvPr/>
      </p:nvGrpSpPr>
      <p:grpSpPr>
        <a:xfrm>
          <a:off x="0" y="0"/>
          <a:ext cx="0" cy="0"/>
          <a:chOff x="0" y="0"/>
          <a:chExt cx="0" cy="0"/>
        </a:xfrm>
      </p:grpSpPr>
      <p:sp>
        <p:nvSpPr>
          <p:cNvPr id="94" name="Google Shape;94;p6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5"/>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5"/>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6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7" name="Shape 27"/>
        <p:cNvGrpSpPr/>
        <p:nvPr/>
      </p:nvGrpSpPr>
      <p:grpSpPr>
        <a:xfrm>
          <a:off x="0" y="0"/>
          <a:ext cx="0" cy="0"/>
          <a:chOff x="0" y="0"/>
          <a:chExt cx="0" cy="0"/>
        </a:xfrm>
      </p:grpSpPr>
      <p:sp>
        <p:nvSpPr>
          <p:cNvPr id="28" name="Google Shape;28;p5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5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5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5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41" name="Google Shape;41;p5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42" name="Shape 42"/>
        <p:cNvGrpSpPr/>
        <p:nvPr/>
      </p:nvGrpSpPr>
      <p:grpSpPr>
        <a:xfrm>
          <a:off x="0" y="0"/>
          <a:ext cx="0" cy="0"/>
          <a:chOff x="0" y="0"/>
          <a:chExt cx="0" cy="0"/>
        </a:xfrm>
      </p:grpSpPr>
      <p:sp>
        <p:nvSpPr>
          <p:cNvPr id="43" name="Google Shape;43;p5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8"/>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5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5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9" name="Shape 49"/>
        <p:cNvGrpSpPr/>
        <p:nvPr/>
      </p:nvGrpSpPr>
      <p:grpSpPr>
        <a:xfrm>
          <a:off x="0" y="0"/>
          <a:ext cx="0" cy="0"/>
          <a:chOff x="0" y="0"/>
          <a:chExt cx="0" cy="0"/>
        </a:xfrm>
      </p:grpSpPr>
      <p:sp>
        <p:nvSpPr>
          <p:cNvPr id="50" name="Google Shape;50;p5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5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5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5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5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58" name="Shape 58"/>
        <p:cNvGrpSpPr/>
        <p:nvPr/>
      </p:nvGrpSpPr>
      <p:grpSpPr>
        <a:xfrm>
          <a:off x="0" y="0"/>
          <a:ext cx="0" cy="0"/>
          <a:chOff x="0" y="0"/>
          <a:chExt cx="0" cy="0"/>
        </a:xfrm>
      </p:grpSpPr>
      <p:sp>
        <p:nvSpPr>
          <p:cNvPr id="59" name="Google Shape;59;p6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showMasterSp="0" type="blank">
  <p:cSld name="BLANK">
    <p:spTree>
      <p:nvGrpSpPr>
        <p:cNvPr id="63" name="Shape 63"/>
        <p:cNvGrpSpPr/>
        <p:nvPr/>
      </p:nvGrpSpPr>
      <p:grpSpPr>
        <a:xfrm>
          <a:off x="0" y="0"/>
          <a:ext cx="0" cy="0"/>
          <a:chOff x="0" y="0"/>
          <a:chExt cx="0" cy="0"/>
        </a:xfrm>
      </p:grpSpPr>
      <p:sp>
        <p:nvSpPr>
          <p:cNvPr id="64" name="Google Shape;64;p6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type="objTx">
  <p:cSld name="OBJECT_WITH_CAPTION_TEXT">
    <p:spTree>
      <p:nvGrpSpPr>
        <p:cNvPr id="69" name="Shape 69"/>
        <p:cNvGrpSpPr/>
        <p:nvPr/>
      </p:nvGrpSpPr>
      <p:grpSpPr>
        <a:xfrm>
          <a:off x="0" y="0"/>
          <a:ext cx="0" cy="0"/>
          <a:chOff x="0" y="0"/>
          <a:chExt cx="0" cy="0"/>
        </a:xfrm>
      </p:grpSpPr>
      <p:sp>
        <p:nvSpPr>
          <p:cNvPr id="70" name="Google Shape;70;p6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6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6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showMasterSp="0" type="picTx">
  <p:cSld name="PICTURE_WITH_CAPTION_TEXT">
    <p:spTree>
      <p:nvGrpSpPr>
        <p:cNvPr id="78" name="Shape 78"/>
        <p:cNvGrpSpPr/>
        <p:nvPr/>
      </p:nvGrpSpPr>
      <p:grpSpPr>
        <a:xfrm>
          <a:off x="0" y="0"/>
          <a:ext cx="0" cy="0"/>
          <a:chOff x="0" y="0"/>
          <a:chExt cx="0" cy="0"/>
        </a:xfrm>
      </p:grpSpPr>
      <p:sp>
        <p:nvSpPr>
          <p:cNvPr id="79" name="Google Shape;79;p63"/>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3"/>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3"/>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3"/>
          <p:cNvSpPr/>
          <p:nvPr>
            <p:ph idx="2" type="pic"/>
          </p:nvPr>
        </p:nvSpPr>
        <p:spPr>
          <a:xfrm>
            <a:off x="15" y="0"/>
            <a:ext cx="12191985" cy="4915076"/>
          </a:xfrm>
          <a:prstGeom prst="rect">
            <a:avLst/>
          </a:prstGeom>
          <a:solidFill>
            <a:srgbClr val="D7D0C0"/>
          </a:solidFill>
          <a:ln>
            <a:noFill/>
          </a:ln>
        </p:spPr>
      </p:sp>
      <p:sp>
        <p:nvSpPr>
          <p:cNvPr id="83" name="Google Shape;83;p63"/>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6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4"/>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5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5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5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5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17" name="Google Shape;17;p5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5" Type="http://schemas.openxmlformats.org/officeDocument/2006/relationships/package" Target="../embeddings/Microsoft_Office_Word_Document1.docx"/><Relationship Id="rId6"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9.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1" Type="http://schemas.openxmlformats.org/officeDocument/2006/relationships/hyperlink" Target="http://www.inhalatorgebruik.nl/" TargetMode="External"/><Relationship Id="rId10" Type="http://schemas.openxmlformats.org/officeDocument/2006/relationships/hyperlink" Target="http://www.inhalatorgebruik.nl/" TargetMode="External"/><Relationship Id="rId13" Type="http://schemas.openxmlformats.org/officeDocument/2006/relationships/image" Target="../media/image20.png"/><Relationship Id="rId12" Type="http://schemas.openxmlformats.org/officeDocument/2006/relationships/hyperlink" Target="http://www.inhalatorgebruik.nl/"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inhalatorgebruik.nl/" TargetMode="External"/><Relationship Id="rId4" Type="http://schemas.openxmlformats.org/officeDocument/2006/relationships/hyperlink" Target="http://www.inhalatorgebruik.nl/" TargetMode="External"/><Relationship Id="rId9" Type="http://schemas.openxmlformats.org/officeDocument/2006/relationships/hyperlink" Target="http://www.inhalatorgebruik.nl/" TargetMode="External"/><Relationship Id="rId14" Type="http://schemas.openxmlformats.org/officeDocument/2006/relationships/image" Target="../media/image22.png"/><Relationship Id="rId5" Type="http://schemas.openxmlformats.org/officeDocument/2006/relationships/hyperlink" Target="http://www.inhalatorgebruik.nl/" TargetMode="External"/><Relationship Id="rId6" Type="http://schemas.openxmlformats.org/officeDocument/2006/relationships/hyperlink" Target="http://www.inhalatorgebruik.nl/" TargetMode="External"/><Relationship Id="rId7" Type="http://schemas.openxmlformats.org/officeDocument/2006/relationships/hyperlink" Target="http://www.inhalatorgebruik.nl/" TargetMode="External"/><Relationship Id="rId8" Type="http://schemas.openxmlformats.org/officeDocument/2006/relationships/hyperlink" Target="http://www.inhalatorgebruik.n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9.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7200"/>
              <a:buFont typeface="Calibri"/>
              <a:buNone/>
            </a:pPr>
            <a:r>
              <a:rPr lang="nl-NL" sz="6000"/>
              <a:t>FTO</a:t>
            </a:r>
            <a:r>
              <a:rPr b="1" lang="nl-NL" sz="6000"/>
              <a:t> </a:t>
            </a:r>
            <a:r>
              <a:rPr lang="nl-NL" sz="6000"/>
              <a:t>Astma en COPD</a:t>
            </a:r>
            <a:endParaRPr b="1" sz="6000"/>
          </a:p>
        </p:txBody>
      </p:sp>
      <p:sp>
        <p:nvSpPr>
          <p:cNvPr id="106" name="Google Shape;106;p1"/>
          <p:cNvSpPr txBox="1"/>
          <p:nvPr/>
        </p:nvSpPr>
        <p:spPr>
          <a:xfrm>
            <a:off x="1097278" y="4614525"/>
            <a:ext cx="4809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nl-NL" sz="2400" u="none" cap="none" strike="noStrike">
                <a:solidFill>
                  <a:schemeClr val="dk1"/>
                </a:solidFill>
                <a:latin typeface="Calibri"/>
                <a:ea typeface="Calibri"/>
                <a:cs typeface="Calibri"/>
                <a:sym typeface="Calibri"/>
              </a:rPr>
              <a:t>Spreker</a:t>
            </a:r>
            <a:endParaRPr b="0" i="1"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1" lang="nl-NL" sz="2400" u="none" cap="none" strike="noStrike">
                <a:solidFill>
                  <a:schemeClr val="dk1"/>
                </a:solidFill>
                <a:latin typeface="Calibri"/>
                <a:ea typeface="Calibri"/>
                <a:cs typeface="Calibri"/>
                <a:sym typeface="Calibri"/>
              </a:rPr>
              <a:t>Dag/maand/jaar </a:t>
            </a:r>
            <a:endParaRPr b="0" i="1" sz="2400" u="none" cap="none" strike="noStrike">
              <a:solidFill>
                <a:schemeClr val="dk1"/>
              </a:solidFill>
              <a:latin typeface="Calibri"/>
              <a:ea typeface="Calibri"/>
              <a:cs typeface="Calibri"/>
              <a:sym typeface="Calibri"/>
            </a:endParaRPr>
          </a:p>
        </p:txBody>
      </p:sp>
      <p:pic>
        <p:nvPicPr>
          <p:cNvPr descr="copd astma - reaXion Fysiotherapie Delft" id="107" name="Google Shape;107;p1"/>
          <p:cNvPicPr preferRelativeResize="0"/>
          <p:nvPr/>
        </p:nvPicPr>
        <p:blipFill rotWithShape="1">
          <a:blip r:embed="rId3">
            <a:alphaModFix/>
          </a:blip>
          <a:srcRect b="0" l="0" r="0" t="0"/>
          <a:stretch/>
        </p:blipFill>
        <p:spPr>
          <a:xfrm>
            <a:off x="8177076" y="995287"/>
            <a:ext cx="2978604" cy="2858256"/>
          </a:xfrm>
          <a:prstGeom prst="rect">
            <a:avLst/>
          </a:prstGeom>
          <a:noFill/>
          <a:ln>
            <a:noFill/>
          </a:ln>
        </p:spPr>
      </p:pic>
      <p:sp>
        <p:nvSpPr>
          <p:cNvPr id="108" name="Google Shape;108;p1"/>
          <p:cNvSpPr txBox="1"/>
          <p:nvPr/>
        </p:nvSpPr>
        <p:spPr>
          <a:xfrm>
            <a:off x="8340825" y="4614525"/>
            <a:ext cx="2978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pic>
        <p:nvPicPr>
          <p:cNvPr id="109" name="Google Shape;109;p1" title="unnamed(2).png"/>
          <p:cNvPicPr preferRelativeResize="0"/>
          <p:nvPr/>
        </p:nvPicPr>
        <p:blipFill rotWithShape="1">
          <a:blip r:embed="rId4">
            <a:alphaModFix/>
          </a:blip>
          <a:srcRect b="0" l="0" r="0" t="0"/>
          <a:stretch/>
        </p:blipFill>
        <p:spPr>
          <a:xfrm>
            <a:off x="8750925" y="4548400"/>
            <a:ext cx="2009326" cy="831000"/>
          </a:xfrm>
          <a:prstGeom prst="rect">
            <a:avLst/>
          </a:prstGeom>
          <a:noFill/>
          <a:ln>
            <a:noFill/>
          </a:ln>
        </p:spPr>
      </p:pic>
      <p:sp>
        <p:nvSpPr>
          <p:cNvPr id="110" name="Google Shape;110;p1"/>
          <p:cNvSpPr txBox="1"/>
          <p:nvPr/>
        </p:nvSpPr>
        <p:spPr>
          <a:xfrm>
            <a:off x="1532250" y="1124475"/>
            <a:ext cx="2978700" cy="4926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pic>
        <p:nvPicPr>
          <p:cNvPr id="111" name="Google Shape;111;p1" title="Logo (1).png"/>
          <p:cNvPicPr preferRelativeResize="0"/>
          <p:nvPr/>
        </p:nvPicPr>
        <p:blipFill rotWithShape="1">
          <a:blip r:embed="rId5">
            <a:alphaModFix/>
          </a:blip>
          <a:srcRect b="0" l="0" r="0" t="0"/>
          <a:stretch/>
        </p:blipFill>
        <p:spPr>
          <a:xfrm>
            <a:off x="1097275" y="995275"/>
            <a:ext cx="2978601" cy="11824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0"/>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0"/>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9" name="Google Shape;179;p1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180" name="Google Shape;180;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10"/>
          <p:cNvSpPr txBox="1"/>
          <p:nvPr>
            <p:ph type="title"/>
          </p:nvPr>
        </p:nvSpPr>
        <p:spPr>
          <a:xfrm>
            <a:off x="868949" y="833884"/>
            <a:ext cx="6939546" cy="505400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262626"/>
              </a:buClr>
              <a:buSzPts val="5400"/>
              <a:buFont typeface="Calibri"/>
              <a:buNone/>
            </a:pPr>
            <a:r>
              <a:rPr lang="nl-NL" sz="5400">
                <a:solidFill>
                  <a:srgbClr val="262626"/>
                </a:solidFill>
              </a:rPr>
              <a:t>Gebruik van inhalatoren en techniek</a:t>
            </a:r>
            <a:endParaRPr sz="5400">
              <a:solidFill>
                <a:srgbClr val="262626"/>
              </a:solidFill>
            </a:endParaRPr>
          </a:p>
        </p:txBody>
      </p:sp>
      <p:cxnSp>
        <p:nvCxnSpPr>
          <p:cNvPr id="182" name="Google Shape;182;p10"/>
          <p:cNvCxnSpPr/>
          <p:nvPr/>
        </p:nvCxnSpPr>
        <p:spPr>
          <a:xfrm>
            <a:off x="7534656" y="1391367"/>
            <a:ext cx="0" cy="3558208"/>
          </a:xfrm>
          <a:prstGeom prst="straightConnector1">
            <a:avLst/>
          </a:prstGeom>
          <a:noFill/>
          <a:ln cap="flat" cmpd="sng" w="12700">
            <a:solidFill>
              <a:schemeClr val="dk2"/>
            </a:solidFill>
            <a:prstDash val="solid"/>
            <a:round/>
            <a:headEnd len="sm" w="sm" type="none"/>
            <a:tailEnd len="sm" w="sm" type="none"/>
          </a:ln>
        </p:spPr>
      </p:cxnSp>
      <p:sp>
        <p:nvSpPr>
          <p:cNvPr id="183" name="Google Shape;183;p10"/>
          <p:cNvSpPr/>
          <p:nvPr/>
        </p:nvSpPr>
        <p:spPr>
          <a:xfrm>
            <a:off x="15" y="6340942"/>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10"/>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ph idx="1" type="body"/>
          </p:nvPr>
        </p:nvSpPr>
        <p:spPr>
          <a:xfrm>
            <a:off x="1097280" y="1845734"/>
            <a:ext cx="11235088"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5.  Wat is de aanbevolen duur voor het inhouden van de adem na inhalatie met een dosisaerosol?</a:t>
            </a:r>
            <a:endParaRPr/>
          </a:p>
          <a:p>
            <a:pPr indent="-91440" lvl="0" marL="91440" rtl="0" algn="l">
              <a:lnSpc>
                <a:spcPct val="90000"/>
              </a:lnSpc>
              <a:spcBef>
                <a:spcPts val="1400"/>
              </a:spcBef>
              <a:spcAft>
                <a:spcPts val="0"/>
              </a:spcAft>
              <a:buSzPts val="2000"/>
              <a:buChar char=" "/>
            </a:pPr>
            <a:r>
              <a:rPr lang="nl-NL"/>
              <a:t>A) Minimaal 3 seconden</a:t>
            </a:r>
            <a:endParaRPr/>
          </a:p>
          <a:p>
            <a:pPr indent="-91440" lvl="0" marL="91440" rtl="0" algn="l">
              <a:lnSpc>
                <a:spcPct val="90000"/>
              </a:lnSpc>
              <a:spcBef>
                <a:spcPts val="1400"/>
              </a:spcBef>
              <a:spcAft>
                <a:spcPts val="0"/>
              </a:spcAft>
              <a:buSzPts val="2000"/>
              <a:buChar char=" "/>
            </a:pPr>
            <a:r>
              <a:rPr lang="nl-NL"/>
              <a:t>B) Minimaal 5 seconden</a:t>
            </a:r>
            <a:endParaRPr/>
          </a:p>
          <a:p>
            <a:pPr indent="-91440" lvl="0" marL="91440" rtl="0" algn="l">
              <a:lnSpc>
                <a:spcPct val="90000"/>
              </a:lnSpc>
              <a:spcBef>
                <a:spcPts val="1400"/>
              </a:spcBef>
              <a:spcAft>
                <a:spcPts val="0"/>
              </a:spcAft>
              <a:buSzPts val="2000"/>
              <a:buChar char=" "/>
            </a:pPr>
            <a:r>
              <a:rPr lang="nl-NL"/>
              <a:t>C) Minimaal 10 seconden</a:t>
            </a:r>
            <a:endParaRPr/>
          </a:p>
          <a:p>
            <a:pPr indent="-91440" lvl="0" marL="91440" rtl="0" algn="l">
              <a:lnSpc>
                <a:spcPct val="90000"/>
              </a:lnSpc>
              <a:spcBef>
                <a:spcPts val="1400"/>
              </a:spcBef>
              <a:spcAft>
                <a:spcPts val="0"/>
              </a:spcAft>
              <a:buSzPts val="2000"/>
              <a:buChar char=" "/>
            </a:pPr>
            <a:r>
              <a:rPr lang="nl-NL"/>
              <a:t>D) Het maakt niet uit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6.  Welke fout komt vaak voor bij patiënten die een dosisaerosol gebruiken?</a:t>
            </a:r>
            <a:endParaRPr/>
          </a:p>
          <a:p>
            <a:pPr indent="-91440" lvl="0" marL="91440" rtl="0" algn="l">
              <a:lnSpc>
                <a:spcPct val="90000"/>
              </a:lnSpc>
              <a:spcBef>
                <a:spcPts val="1400"/>
              </a:spcBef>
              <a:spcAft>
                <a:spcPts val="0"/>
              </a:spcAft>
              <a:buSzPts val="2000"/>
              <a:buChar char=" "/>
            </a:pPr>
            <a:r>
              <a:rPr lang="nl-NL"/>
              <a:t>A) Niet krachtig genoeg inhaleren</a:t>
            </a:r>
            <a:endParaRPr/>
          </a:p>
          <a:p>
            <a:pPr indent="-91440" lvl="0" marL="91440" rtl="0" algn="l">
              <a:lnSpc>
                <a:spcPct val="90000"/>
              </a:lnSpc>
              <a:spcBef>
                <a:spcPts val="1400"/>
              </a:spcBef>
              <a:spcAft>
                <a:spcPts val="0"/>
              </a:spcAft>
              <a:buSzPts val="2000"/>
              <a:buChar char=" "/>
            </a:pPr>
            <a:r>
              <a:rPr lang="nl-NL"/>
              <a:t>B) Te lang pauzeren tussen inhalaties</a:t>
            </a:r>
            <a:endParaRPr/>
          </a:p>
          <a:p>
            <a:pPr indent="-91440" lvl="0" marL="91440" rtl="0" algn="l">
              <a:lnSpc>
                <a:spcPct val="90000"/>
              </a:lnSpc>
              <a:spcBef>
                <a:spcPts val="1400"/>
              </a:spcBef>
              <a:spcAft>
                <a:spcPts val="0"/>
              </a:spcAft>
              <a:buSzPts val="2000"/>
              <a:buChar char=" "/>
            </a:pPr>
            <a:r>
              <a:rPr lang="nl-NL"/>
              <a:t>C) Niet correct coördineren tussen inademen en activeren</a:t>
            </a:r>
            <a:endParaRPr/>
          </a:p>
          <a:p>
            <a:pPr indent="-91440" lvl="0" marL="91440" rtl="0" algn="l">
              <a:lnSpc>
                <a:spcPct val="90000"/>
              </a:lnSpc>
              <a:spcBef>
                <a:spcPts val="1400"/>
              </a:spcBef>
              <a:spcAft>
                <a:spcPts val="0"/>
              </a:spcAft>
              <a:buSzPts val="2000"/>
              <a:buChar char=" "/>
            </a:pPr>
            <a:r>
              <a:rPr lang="nl-NL"/>
              <a:t>D) Schoonmaken van de inhalator na elke keer gebruik</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idx="1" type="body"/>
          </p:nvPr>
        </p:nvSpPr>
        <p:spPr>
          <a:xfrm>
            <a:off x="1097279" y="1845734"/>
            <a:ext cx="10296625"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7.  Wat moet een patiënt doen na het inhaleren met een droogpoederinhalator om bijwerkingen  te voorkomen?</a:t>
            </a:r>
            <a:endParaRPr/>
          </a:p>
          <a:p>
            <a:pPr indent="-91440" lvl="0" marL="91440" rtl="0" algn="l">
              <a:lnSpc>
                <a:spcPct val="90000"/>
              </a:lnSpc>
              <a:spcBef>
                <a:spcPts val="1400"/>
              </a:spcBef>
              <a:spcAft>
                <a:spcPts val="0"/>
              </a:spcAft>
              <a:buSzPts val="2000"/>
              <a:buChar char=" "/>
            </a:pPr>
            <a:r>
              <a:rPr lang="nl-NL"/>
              <a:t>A) Een glas water drinken</a:t>
            </a:r>
            <a:endParaRPr/>
          </a:p>
          <a:p>
            <a:pPr indent="-91440" lvl="0" marL="91440" rtl="0" algn="l">
              <a:lnSpc>
                <a:spcPct val="90000"/>
              </a:lnSpc>
              <a:spcBef>
                <a:spcPts val="1400"/>
              </a:spcBef>
              <a:spcAft>
                <a:spcPts val="0"/>
              </a:spcAft>
              <a:buSzPts val="2000"/>
              <a:buChar char=" "/>
            </a:pPr>
            <a:r>
              <a:rPr lang="nl-NL"/>
              <a:t>B) De mond spoelen met water</a:t>
            </a:r>
            <a:endParaRPr/>
          </a:p>
          <a:p>
            <a:pPr indent="-91440" lvl="0" marL="91440" rtl="0" algn="l">
              <a:lnSpc>
                <a:spcPct val="90000"/>
              </a:lnSpc>
              <a:spcBef>
                <a:spcPts val="1400"/>
              </a:spcBef>
              <a:spcAft>
                <a:spcPts val="0"/>
              </a:spcAft>
              <a:buSzPts val="2000"/>
              <a:buChar char=" "/>
            </a:pPr>
            <a:r>
              <a:rPr lang="nl-NL"/>
              <a:t>C) De inhalator meteen reinigen</a:t>
            </a:r>
            <a:endParaRPr/>
          </a:p>
          <a:p>
            <a:pPr indent="-91440" lvl="0" marL="91440" rtl="0" algn="l">
              <a:lnSpc>
                <a:spcPct val="90000"/>
              </a:lnSpc>
              <a:spcBef>
                <a:spcPts val="1400"/>
              </a:spcBef>
              <a:spcAft>
                <a:spcPts val="0"/>
              </a:spcAft>
              <a:buSzPts val="2000"/>
              <a:buChar char=" "/>
            </a:pPr>
            <a:r>
              <a:rPr lang="nl-NL"/>
              <a:t>D) Niets</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8.  Hoe vaak moet een patiënt een voorzetkamer minimaal schoonmaken?</a:t>
            </a:r>
            <a:endParaRPr/>
          </a:p>
          <a:p>
            <a:pPr indent="-91440" lvl="0" marL="91440" rtl="0" algn="l">
              <a:lnSpc>
                <a:spcPct val="90000"/>
              </a:lnSpc>
              <a:spcBef>
                <a:spcPts val="1400"/>
              </a:spcBef>
              <a:spcAft>
                <a:spcPts val="0"/>
              </a:spcAft>
              <a:buSzPts val="2000"/>
              <a:buChar char=" "/>
            </a:pPr>
            <a:r>
              <a:rPr lang="nl-NL"/>
              <a:t>A) Elke dag</a:t>
            </a:r>
            <a:endParaRPr/>
          </a:p>
          <a:p>
            <a:pPr indent="-91440" lvl="0" marL="91440" rtl="0" algn="l">
              <a:lnSpc>
                <a:spcPct val="90000"/>
              </a:lnSpc>
              <a:spcBef>
                <a:spcPts val="1400"/>
              </a:spcBef>
              <a:spcAft>
                <a:spcPts val="0"/>
              </a:spcAft>
              <a:buSzPts val="2000"/>
              <a:buChar char=" "/>
            </a:pPr>
            <a:r>
              <a:rPr lang="nl-NL"/>
              <a:t>B) Minimaal één keer per week</a:t>
            </a:r>
            <a:endParaRPr/>
          </a:p>
          <a:p>
            <a:pPr indent="-91440" lvl="0" marL="91440" rtl="0" algn="l">
              <a:lnSpc>
                <a:spcPct val="90000"/>
              </a:lnSpc>
              <a:spcBef>
                <a:spcPts val="1400"/>
              </a:spcBef>
              <a:spcAft>
                <a:spcPts val="0"/>
              </a:spcAft>
              <a:buSzPts val="2000"/>
              <a:buChar char=" "/>
            </a:pPr>
            <a:r>
              <a:rPr lang="nl-NL"/>
              <a:t>C) Minimaal één keer per maand</a:t>
            </a:r>
            <a:endParaRPr/>
          </a:p>
          <a:p>
            <a:pPr indent="-91440" lvl="0" marL="91440" rtl="0" algn="l">
              <a:lnSpc>
                <a:spcPct val="90000"/>
              </a:lnSpc>
              <a:spcBef>
                <a:spcPts val="1400"/>
              </a:spcBef>
              <a:spcAft>
                <a:spcPts val="0"/>
              </a:spcAft>
              <a:buSzPts val="2000"/>
              <a:buChar char=" "/>
            </a:pPr>
            <a:r>
              <a:rPr lang="nl-NL"/>
              <a:t>D) Maakt niet uit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9.  In welke ruimte kan een droogpoederinhalator het beste worden gebruikt?</a:t>
            </a:r>
            <a:endParaRPr/>
          </a:p>
          <a:p>
            <a:pPr indent="-91440" lvl="0" marL="91440" rtl="0" algn="l">
              <a:lnSpc>
                <a:spcPct val="90000"/>
              </a:lnSpc>
              <a:spcBef>
                <a:spcPts val="1400"/>
              </a:spcBef>
              <a:spcAft>
                <a:spcPts val="0"/>
              </a:spcAft>
              <a:buSzPts val="2000"/>
              <a:buChar char=" "/>
            </a:pPr>
            <a:r>
              <a:rPr b="1" lang="nl-NL"/>
              <a:t>A) In een droge ruimte</a:t>
            </a:r>
            <a:endParaRPr/>
          </a:p>
          <a:p>
            <a:pPr indent="-91440" lvl="0" marL="91440" rtl="0" algn="l">
              <a:lnSpc>
                <a:spcPct val="90000"/>
              </a:lnSpc>
              <a:spcBef>
                <a:spcPts val="1400"/>
              </a:spcBef>
              <a:spcAft>
                <a:spcPts val="0"/>
              </a:spcAft>
              <a:buSzPts val="2000"/>
              <a:buChar char=" "/>
            </a:pPr>
            <a:r>
              <a:rPr lang="nl-NL"/>
              <a:t>B) In een vochtige ruimte</a:t>
            </a:r>
            <a:endParaRPr/>
          </a:p>
          <a:p>
            <a:pPr indent="-91440" lvl="0" marL="91440" rtl="0" algn="l">
              <a:lnSpc>
                <a:spcPct val="90000"/>
              </a:lnSpc>
              <a:spcBef>
                <a:spcPts val="1400"/>
              </a:spcBef>
              <a:spcAft>
                <a:spcPts val="0"/>
              </a:spcAft>
              <a:buSzPts val="2000"/>
              <a:buChar char=" "/>
            </a:pPr>
            <a:r>
              <a:rPr lang="nl-NL"/>
              <a:t>C) Dat maakt niet uit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6"/>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16"/>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0" name="Google Shape;220;p1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21" name="Google Shape;221;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16"/>
          <p:cNvSpPr txBox="1"/>
          <p:nvPr>
            <p:ph type="title"/>
          </p:nvPr>
        </p:nvSpPr>
        <p:spPr>
          <a:xfrm>
            <a:off x="965201" y="643467"/>
            <a:ext cx="6255026" cy="5054008"/>
          </a:xfrm>
          <a:prstGeom prst="rect">
            <a:avLst/>
          </a:prstGeom>
          <a:noFill/>
          <a:ln>
            <a:noFill/>
          </a:ln>
        </p:spPr>
        <p:txBody>
          <a:bodyPr anchorCtr="0" anchor="ctr" bIns="45700" lIns="91425" spcFirstLastPara="1" rIns="91425" wrap="square" tIns="45700">
            <a:normAutofit/>
          </a:bodyPr>
          <a:lstStyle/>
          <a:p>
            <a:pPr indent="0" lvl="0" marL="0" rtl="0" algn="r">
              <a:lnSpc>
                <a:spcPct val="85000"/>
              </a:lnSpc>
              <a:spcBef>
                <a:spcPts val="0"/>
              </a:spcBef>
              <a:spcAft>
                <a:spcPts val="0"/>
              </a:spcAft>
              <a:buClr>
                <a:srgbClr val="262626"/>
              </a:buClr>
              <a:buSzPts val="6000"/>
              <a:buFont typeface="Calibri"/>
              <a:buNone/>
            </a:pPr>
            <a:r>
              <a:rPr lang="nl-NL" sz="6000">
                <a:solidFill>
                  <a:srgbClr val="262626"/>
                </a:solidFill>
              </a:rPr>
              <a:t>Specifieke situaties en therapietrouw</a:t>
            </a:r>
            <a:endParaRPr sz="6000">
              <a:solidFill>
                <a:srgbClr val="262626"/>
              </a:solidFill>
            </a:endParaRPr>
          </a:p>
        </p:txBody>
      </p:sp>
      <p:cxnSp>
        <p:nvCxnSpPr>
          <p:cNvPr id="223" name="Google Shape;223;p16"/>
          <p:cNvCxnSpPr/>
          <p:nvPr/>
        </p:nvCxnSpPr>
        <p:spPr>
          <a:xfrm>
            <a:off x="7534656" y="1391367"/>
            <a:ext cx="0" cy="3558208"/>
          </a:xfrm>
          <a:prstGeom prst="straightConnector1">
            <a:avLst/>
          </a:prstGeom>
          <a:noFill/>
          <a:ln cap="flat" cmpd="sng" w="12700">
            <a:solidFill>
              <a:schemeClr val="dk2"/>
            </a:solidFill>
            <a:prstDash val="solid"/>
            <a:round/>
            <a:headEnd len="sm" w="sm" type="none"/>
            <a:tailEnd len="sm" w="sm" type="none"/>
          </a:ln>
        </p:spPr>
      </p:cxnSp>
      <p:sp>
        <p:nvSpPr>
          <p:cNvPr id="224" name="Google Shape;224;p16"/>
          <p:cNvSpPr/>
          <p:nvPr/>
        </p:nvSpPr>
        <p:spPr>
          <a:xfrm>
            <a:off x="15" y="6340942"/>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16"/>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10.  Welke inhalator is het meest geschikt voor een kind van 5 jaar met astma?</a:t>
            </a:r>
            <a:endParaRPr/>
          </a:p>
          <a:p>
            <a:pPr indent="-91440" lvl="0" marL="91440" rtl="0" algn="l">
              <a:lnSpc>
                <a:spcPct val="90000"/>
              </a:lnSpc>
              <a:spcBef>
                <a:spcPts val="1400"/>
              </a:spcBef>
              <a:spcAft>
                <a:spcPts val="0"/>
              </a:spcAft>
              <a:buSzPts val="2000"/>
              <a:buChar char=" "/>
            </a:pPr>
            <a:r>
              <a:rPr lang="nl-NL"/>
              <a:t>A) Droogpoederinhalator</a:t>
            </a:r>
            <a:endParaRPr/>
          </a:p>
          <a:p>
            <a:pPr indent="-91440" lvl="0" marL="91440" rtl="0" algn="l">
              <a:lnSpc>
                <a:spcPct val="90000"/>
              </a:lnSpc>
              <a:spcBef>
                <a:spcPts val="1400"/>
              </a:spcBef>
              <a:spcAft>
                <a:spcPts val="0"/>
              </a:spcAft>
              <a:buSzPts val="2000"/>
              <a:buChar char=" "/>
            </a:pPr>
            <a:r>
              <a:rPr lang="nl-NL"/>
              <a:t>B) Dosisaerosol met voorzetkamer en mondstuk</a:t>
            </a:r>
            <a:endParaRPr/>
          </a:p>
          <a:p>
            <a:pPr indent="-91440" lvl="0" marL="91440" rtl="0" algn="l">
              <a:lnSpc>
                <a:spcPct val="90000"/>
              </a:lnSpc>
              <a:spcBef>
                <a:spcPts val="1400"/>
              </a:spcBef>
              <a:spcAft>
                <a:spcPts val="0"/>
              </a:spcAft>
              <a:buSzPts val="2000"/>
              <a:buChar char=" "/>
            </a:pPr>
            <a:r>
              <a:rPr lang="nl-NL"/>
              <a:t>C) Vernevelaar</a:t>
            </a:r>
            <a:endParaRPr/>
          </a:p>
          <a:p>
            <a:pPr indent="-91440" lvl="0" marL="91440" rtl="0" algn="l">
              <a:lnSpc>
                <a:spcPct val="90000"/>
              </a:lnSpc>
              <a:spcBef>
                <a:spcPts val="1400"/>
              </a:spcBef>
              <a:spcAft>
                <a:spcPts val="0"/>
              </a:spcAft>
              <a:buSzPts val="2000"/>
              <a:buChar char=" "/>
            </a:pPr>
            <a:r>
              <a:rPr lang="nl-NL"/>
              <a:t>D) Ademgestuurde dosisaerosol</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11.  Wat kan een oorzaak zijn van een longaanval bij een astmapatiënt?</a:t>
            </a:r>
            <a:endParaRPr/>
          </a:p>
          <a:p>
            <a:pPr indent="-91440" lvl="0" marL="91440" rtl="0" algn="l">
              <a:lnSpc>
                <a:spcPct val="90000"/>
              </a:lnSpc>
              <a:spcBef>
                <a:spcPts val="1400"/>
              </a:spcBef>
              <a:spcAft>
                <a:spcPts val="0"/>
              </a:spcAft>
              <a:buSzPts val="2000"/>
              <a:buChar char=" "/>
            </a:pPr>
            <a:r>
              <a:rPr lang="nl-NL"/>
              <a:t>A) Verkeerde inhalatietechniek</a:t>
            </a:r>
            <a:endParaRPr/>
          </a:p>
          <a:p>
            <a:pPr indent="-91440" lvl="0" marL="91440" rtl="0" algn="l">
              <a:lnSpc>
                <a:spcPct val="90000"/>
              </a:lnSpc>
              <a:spcBef>
                <a:spcPts val="1400"/>
              </a:spcBef>
              <a:spcAft>
                <a:spcPts val="0"/>
              </a:spcAft>
              <a:buSzPts val="2000"/>
              <a:buChar char=" "/>
            </a:pPr>
            <a:r>
              <a:rPr lang="nl-NL"/>
              <a:t>B) Gebruik van NSAID's bij intolerantie</a:t>
            </a:r>
            <a:endParaRPr/>
          </a:p>
          <a:p>
            <a:pPr indent="-91440" lvl="0" marL="91440" rtl="0" algn="l">
              <a:lnSpc>
                <a:spcPct val="90000"/>
              </a:lnSpc>
              <a:spcBef>
                <a:spcPts val="1400"/>
              </a:spcBef>
              <a:spcAft>
                <a:spcPts val="0"/>
              </a:spcAft>
              <a:buSzPts val="2000"/>
              <a:buChar char=" "/>
            </a:pPr>
            <a:r>
              <a:rPr lang="nl-NL"/>
              <a:t>C) Blootstelling aan allergische prikkels</a:t>
            </a:r>
            <a:endParaRPr/>
          </a:p>
          <a:p>
            <a:pPr indent="-91440" lvl="0" marL="91440" rtl="0" algn="l">
              <a:lnSpc>
                <a:spcPct val="90000"/>
              </a:lnSpc>
              <a:spcBef>
                <a:spcPts val="1400"/>
              </a:spcBef>
              <a:spcAft>
                <a:spcPts val="0"/>
              </a:spcAft>
              <a:buSzPts val="2000"/>
              <a:buChar char=" "/>
            </a:pPr>
            <a:r>
              <a:rPr lang="nl-NL"/>
              <a:t>D) Alle bovenstaande</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solidFill>
                  <a:schemeClr val="dk1"/>
                </a:solidFill>
              </a:rPr>
              <a:t>12.  Wat is een belangrijk milieukundig nadeel van dosisaerosolen?</a:t>
            </a:r>
            <a:endParaRPr/>
          </a:p>
          <a:p>
            <a:pPr indent="-91440" lvl="0" marL="91440" rtl="0" algn="l">
              <a:lnSpc>
                <a:spcPct val="90000"/>
              </a:lnSpc>
              <a:spcBef>
                <a:spcPts val="1400"/>
              </a:spcBef>
              <a:spcAft>
                <a:spcPts val="0"/>
              </a:spcAft>
              <a:buSzPts val="2000"/>
              <a:buChar char=" "/>
            </a:pPr>
            <a:r>
              <a:rPr lang="nl-NL">
                <a:solidFill>
                  <a:schemeClr val="dk1"/>
                </a:solidFill>
              </a:rPr>
              <a:t>A) Ze zijn duurder dan droogpoederinhalatoren</a:t>
            </a:r>
            <a:endParaRPr/>
          </a:p>
          <a:p>
            <a:pPr indent="-91440" lvl="0" marL="91440" rtl="0" algn="l">
              <a:lnSpc>
                <a:spcPct val="90000"/>
              </a:lnSpc>
              <a:spcBef>
                <a:spcPts val="1400"/>
              </a:spcBef>
              <a:spcAft>
                <a:spcPts val="0"/>
              </a:spcAft>
              <a:buSzPts val="2000"/>
              <a:buChar char=" "/>
            </a:pPr>
            <a:r>
              <a:rPr lang="nl-NL">
                <a:solidFill>
                  <a:schemeClr val="dk1"/>
                </a:solidFill>
              </a:rPr>
              <a:t>B) Het drijfgas heeft een hoge CO2-uitstoot</a:t>
            </a:r>
            <a:endParaRPr/>
          </a:p>
          <a:p>
            <a:pPr indent="-91440" lvl="0" marL="91440" rtl="0" algn="l">
              <a:lnSpc>
                <a:spcPct val="90000"/>
              </a:lnSpc>
              <a:spcBef>
                <a:spcPts val="1400"/>
              </a:spcBef>
              <a:spcAft>
                <a:spcPts val="0"/>
              </a:spcAft>
              <a:buSzPts val="2000"/>
              <a:buChar char=" "/>
            </a:pPr>
            <a:r>
              <a:rPr lang="nl-NL">
                <a:solidFill>
                  <a:schemeClr val="dk1"/>
                </a:solidFill>
              </a:rPr>
              <a:t>C) Ze zijn lastiger te gebruiken</a:t>
            </a:r>
            <a:endParaRPr/>
          </a:p>
          <a:p>
            <a:pPr indent="-91440" lvl="0" marL="91440" rtl="0" algn="l">
              <a:lnSpc>
                <a:spcPct val="90000"/>
              </a:lnSpc>
              <a:spcBef>
                <a:spcPts val="1400"/>
              </a:spcBef>
              <a:spcAft>
                <a:spcPts val="0"/>
              </a:spcAft>
              <a:buSzPts val="2000"/>
              <a:buChar char=" "/>
            </a:pPr>
            <a:r>
              <a:rPr lang="nl-NL">
                <a:solidFill>
                  <a:schemeClr val="dk1"/>
                </a:solidFill>
              </a:rPr>
              <a:t>D) Ze hebben een kortere houdbaarheid</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Programma</a:t>
            </a:r>
            <a:endParaRPr/>
          </a:p>
        </p:txBody>
      </p:sp>
      <p:sp>
        <p:nvSpPr>
          <p:cNvPr id="117" name="Google Shape;117;p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sz="2000">
                <a:solidFill>
                  <a:schemeClr val="dk1"/>
                </a:solidFill>
              </a:rPr>
              <a:t>0.00 uur		</a:t>
            </a:r>
            <a:r>
              <a:rPr lang="nl-NL">
                <a:solidFill>
                  <a:schemeClr val="dk1"/>
                </a:solidFill>
              </a:rPr>
              <a:t>Inleiding en doel</a:t>
            </a:r>
            <a:endParaRPr sz="2000">
              <a:solidFill>
                <a:schemeClr val="dk1"/>
              </a:solidFill>
            </a:endParaRPr>
          </a:p>
          <a:p>
            <a:pPr indent="-91440" lvl="0" marL="91440" rtl="0" algn="l">
              <a:lnSpc>
                <a:spcPct val="90000"/>
              </a:lnSpc>
              <a:spcBef>
                <a:spcPts val="1400"/>
              </a:spcBef>
              <a:spcAft>
                <a:spcPts val="0"/>
              </a:spcAft>
              <a:buSzPts val="2000"/>
              <a:buChar char=" "/>
            </a:pPr>
            <a:r>
              <a:rPr lang="nl-NL" sz="2000">
                <a:solidFill>
                  <a:schemeClr val="dk1"/>
                </a:solidFill>
              </a:rPr>
              <a:t>0.05 uur 		</a:t>
            </a:r>
            <a:r>
              <a:rPr lang="nl-NL">
                <a:solidFill>
                  <a:schemeClr val="dk1"/>
                </a:solidFill>
              </a:rPr>
              <a:t>Kennistoets</a:t>
            </a:r>
            <a:endParaRPr/>
          </a:p>
          <a:p>
            <a:pPr indent="-91440" lvl="0" marL="91440" rtl="0" algn="l">
              <a:lnSpc>
                <a:spcPct val="90000"/>
              </a:lnSpc>
              <a:spcBef>
                <a:spcPts val="1400"/>
              </a:spcBef>
              <a:spcAft>
                <a:spcPts val="0"/>
              </a:spcAft>
              <a:buSzPts val="2000"/>
              <a:buChar char=" "/>
            </a:pPr>
            <a:r>
              <a:rPr lang="nl-NL" sz="2000">
                <a:solidFill>
                  <a:schemeClr val="dk1"/>
                </a:solidFill>
              </a:rPr>
              <a:t>0.15 uur		</a:t>
            </a:r>
            <a:r>
              <a:rPr lang="nl-NL">
                <a:solidFill>
                  <a:schemeClr val="dk1"/>
                </a:solidFill>
              </a:rPr>
              <a:t>W</a:t>
            </a:r>
            <a:r>
              <a:rPr lang="nl-NL" sz="2000">
                <a:solidFill>
                  <a:schemeClr val="dk1"/>
                </a:solidFill>
              </a:rPr>
              <a:t>at is </a:t>
            </a:r>
            <a:r>
              <a:rPr lang="nl-NL">
                <a:solidFill>
                  <a:schemeClr val="dk1"/>
                </a:solidFill>
              </a:rPr>
              <a:t>Astma en COPD?</a:t>
            </a:r>
            <a:endParaRPr sz="2000">
              <a:solidFill>
                <a:schemeClr val="dk1"/>
              </a:solidFill>
            </a:endParaRPr>
          </a:p>
          <a:p>
            <a:pPr indent="-91440" lvl="0" marL="91440" rtl="0" algn="l">
              <a:lnSpc>
                <a:spcPct val="90000"/>
              </a:lnSpc>
              <a:spcBef>
                <a:spcPts val="1400"/>
              </a:spcBef>
              <a:spcAft>
                <a:spcPts val="0"/>
              </a:spcAft>
              <a:buSzPts val="2000"/>
              <a:buChar char=" "/>
            </a:pPr>
            <a:r>
              <a:rPr lang="nl-NL" sz="2000">
                <a:solidFill>
                  <a:schemeClr val="dk1"/>
                </a:solidFill>
              </a:rPr>
              <a:t>0.</a:t>
            </a:r>
            <a:r>
              <a:rPr lang="nl-NL">
                <a:solidFill>
                  <a:schemeClr val="dk1"/>
                </a:solidFill>
              </a:rPr>
              <a:t>25</a:t>
            </a:r>
            <a:r>
              <a:rPr lang="nl-NL" sz="2000">
                <a:solidFill>
                  <a:schemeClr val="dk1"/>
                </a:solidFill>
              </a:rPr>
              <a:t> uur		Nie</a:t>
            </a:r>
            <a:r>
              <a:rPr lang="nl-NL">
                <a:solidFill>
                  <a:schemeClr val="dk1"/>
                </a:solidFill>
              </a:rPr>
              <a:t>t-m</a:t>
            </a:r>
            <a:r>
              <a:rPr lang="nl-NL" sz="2000">
                <a:solidFill>
                  <a:schemeClr val="dk1"/>
                </a:solidFill>
              </a:rPr>
              <a:t>edicamenteuze adviezen</a:t>
            </a:r>
            <a:endParaRPr/>
          </a:p>
          <a:p>
            <a:pPr indent="-91440" lvl="0" marL="91440" rtl="0" algn="l">
              <a:lnSpc>
                <a:spcPct val="90000"/>
              </a:lnSpc>
              <a:spcBef>
                <a:spcPts val="1400"/>
              </a:spcBef>
              <a:spcAft>
                <a:spcPts val="0"/>
              </a:spcAft>
              <a:buSzPts val="2000"/>
              <a:buChar char=" "/>
            </a:pPr>
            <a:r>
              <a:rPr lang="nl-NL" sz="2000">
                <a:solidFill>
                  <a:schemeClr val="dk1"/>
                </a:solidFill>
              </a:rPr>
              <a:t>0.</a:t>
            </a:r>
            <a:r>
              <a:rPr lang="nl-NL">
                <a:solidFill>
                  <a:schemeClr val="dk1"/>
                </a:solidFill>
              </a:rPr>
              <a:t>45</a:t>
            </a:r>
            <a:r>
              <a:rPr lang="nl-NL" sz="2000">
                <a:solidFill>
                  <a:schemeClr val="dk1"/>
                </a:solidFill>
              </a:rPr>
              <a:t> uur		Medicamenteuze adviezen</a:t>
            </a:r>
            <a:endParaRPr/>
          </a:p>
          <a:p>
            <a:pPr indent="-91440" lvl="0" marL="91440" rtl="0" algn="l">
              <a:lnSpc>
                <a:spcPct val="90000"/>
              </a:lnSpc>
              <a:spcBef>
                <a:spcPts val="1400"/>
              </a:spcBef>
              <a:spcAft>
                <a:spcPts val="0"/>
              </a:spcAft>
              <a:buSzPts val="2000"/>
              <a:buChar char=" "/>
            </a:pPr>
            <a:r>
              <a:rPr lang="nl-NL">
                <a:solidFill>
                  <a:schemeClr val="dk1"/>
                </a:solidFill>
              </a:rPr>
              <a:t>1.15</a:t>
            </a:r>
            <a:r>
              <a:rPr lang="nl-NL" sz="2000">
                <a:solidFill>
                  <a:schemeClr val="dk1"/>
                </a:solidFill>
              </a:rPr>
              <a:t> uur		Keuze inhalator en instructies 			</a:t>
            </a:r>
            <a:endParaRPr/>
          </a:p>
          <a:p>
            <a:pPr indent="-91440" lvl="0" marL="91440" rtl="0" algn="l">
              <a:lnSpc>
                <a:spcPct val="90000"/>
              </a:lnSpc>
              <a:spcBef>
                <a:spcPts val="1400"/>
              </a:spcBef>
              <a:spcAft>
                <a:spcPts val="0"/>
              </a:spcAft>
              <a:buSzPts val="2000"/>
              <a:buChar char=" "/>
            </a:pPr>
            <a:r>
              <a:rPr lang="nl-NL" sz="2000">
                <a:solidFill>
                  <a:schemeClr val="dk1"/>
                </a:solidFill>
              </a:rPr>
              <a:t>1.</a:t>
            </a:r>
            <a:r>
              <a:rPr lang="nl-NL">
                <a:solidFill>
                  <a:schemeClr val="dk1"/>
                </a:solidFill>
              </a:rPr>
              <a:t>30</a:t>
            </a:r>
            <a:r>
              <a:rPr lang="nl-NL" sz="2000">
                <a:solidFill>
                  <a:schemeClr val="dk1"/>
                </a:solidFill>
              </a:rPr>
              <a:t> uur		Afsluiting</a:t>
            </a:r>
            <a:endParaRPr/>
          </a:p>
          <a:p>
            <a:pPr indent="0" lvl="0" marL="91440" rtl="0" algn="l">
              <a:lnSpc>
                <a:spcPct val="90000"/>
              </a:lnSpc>
              <a:spcBef>
                <a:spcPts val="1400"/>
              </a:spcBef>
              <a:spcAft>
                <a:spcPts val="0"/>
              </a:spcAft>
              <a:buSzPts val="2000"/>
              <a:buNone/>
            </a:pPr>
            <a:r>
              <a:t/>
            </a:r>
            <a:endParaRPr sz="2000">
              <a:solidFill>
                <a:schemeClr val="dk1"/>
              </a:solidFill>
            </a:endParaRPr>
          </a:p>
          <a:p>
            <a:pPr indent="-91440" lvl="0" marL="91440" rtl="0" algn="l">
              <a:lnSpc>
                <a:spcPct val="90000"/>
              </a:lnSpc>
              <a:spcBef>
                <a:spcPts val="1400"/>
              </a:spcBef>
              <a:spcAft>
                <a:spcPts val="0"/>
              </a:spcAft>
              <a:buSzPts val="2000"/>
              <a:buChar char=" "/>
            </a:pPr>
            <a:r>
              <a:rPr i="1" lang="nl-NL" sz="2000">
                <a:solidFill>
                  <a:schemeClr val="dk1"/>
                </a:solidFill>
              </a:rPr>
              <a:t>Vul hier uw eigen tijdstippen in.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13.  Welke strategie bevordert therapietrouw bij adolescenten met astma?</a:t>
            </a:r>
            <a:endParaRPr/>
          </a:p>
          <a:p>
            <a:pPr indent="-91440" lvl="0" marL="91440" rtl="0" algn="l">
              <a:lnSpc>
                <a:spcPct val="90000"/>
              </a:lnSpc>
              <a:spcBef>
                <a:spcPts val="1400"/>
              </a:spcBef>
              <a:spcAft>
                <a:spcPts val="0"/>
              </a:spcAft>
              <a:buSzPts val="2000"/>
              <a:buChar char=" "/>
            </a:pPr>
            <a:r>
              <a:rPr lang="nl-NL"/>
              <a:t>A) Overstappen op een combinatie-inhalator</a:t>
            </a:r>
            <a:endParaRPr/>
          </a:p>
          <a:p>
            <a:pPr indent="-91440" lvl="0" marL="91440" rtl="0" algn="l">
              <a:lnSpc>
                <a:spcPct val="90000"/>
              </a:lnSpc>
              <a:spcBef>
                <a:spcPts val="1400"/>
              </a:spcBef>
              <a:spcAft>
                <a:spcPts val="0"/>
              </a:spcAft>
              <a:buSzPts val="2000"/>
              <a:buChar char=" "/>
            </a:pPr>
            <a:r>
              <a:rPr lang="nl-NL"/>
              <a:t>B) Gedetailleerde uitleg over de aandoening en medicatie</a:t>
            </a:r>
            <a:endParaRPr/>
          </a:p>
          <a:p>
            <a:pPr indent="-91440" lvl="0" marL="91440" rtl="0" algn="l">
              <a:lnSpc>
                <a:spcPct val="90000"/>
              </a:lnSpc>
              <a:spcBef>
                <a:spcPts val="1400"/>
              </a:spcBef>
              <a:spcAft>
                <a:spcPts val="0"/>
              </a:spcAft>
              <a:buSzPts val="2000"/>
              <a:buChar char=" "/>
            </a:pPr>
            <a:r>
              <a:rPr lang="nl-NL"/>
              <a:t>C) Verwijzing naar een longarts</a:t>
            </a:r>
            <a:endParaRPr/>
          </a:p>
          <a:p>
            <a:pPr indent="-91440" lvl="0" marL="91440" rtl="0" algn="l">
              <a:lnSpc>
                <a:spcPct val="90000"/>
              </a:lnSpc>
              <a:spcBef>
                <a:spcPts val="1400"/>
              </a:spcBef>
              <a:spcAft>
                <a:spcPts val="0"/>
              </a:spcAft>
              <a:buSzPts val="2000"/>
              <a:buChar char=" "/>
            </a:pPr>
            <a:r>
              <a:rPr lang="nl-NL"/>
              <a:t>D) Verminderen van medicatiegebruik</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14.  Wat is de belangrijkste factor bij de keuze van een inhalator?</a:t>
            </a:r>
            <a:endParaRPr/>
          </a:p>
          <a:p>
            <a:pPr indent="-91440" lvl="0" marL="91440" rtl="0" algn="l">
              <a:lnSpc>
                <a:spcPct val="90000"/>
              </a:lnSpc>
              <a:spcBef>
                <a:spcPts val="1400"/>
              </a:spcBef>
              <a:spcAft>
                <a:spcPts val="0"/>
              </a:spcAft>
              <a:buSzPts val="2000"/>
              <a:buChar char=" "/>
            </a:pPr>
            <a:r>
              <a:rPr lang="nl-NL"/>
              <a:t>A) Kleur en ontwerp</a:t>
            </a:r>
            <a:endParaRPr/>
          </a:p>
          <a:p>
            <a:pPr indent="-91440" lvl="0" marL="91440" rtl="0" algn="l">
              <a:lnSpc>
                <a:spcPct val="90000"/>
              </a:lnSpc>
              <a:spcBef>
                <a:spcPts val="1400"/>
              </a:spcBef>
              <a:spcAft>
                <a:spcPts val="0"/>
              </a:spcAft>
              <a:buSzPts val="2000"/>
              <a:buChar char=" "/>
            </a:pPr>
            <a:r>
              <a:rPr lang="nl-NL"/>
              <a:t>B) Patiëntkenmerken zoals inhalatiekracht en coördinatie</a:t>
            </a:r>
            <a:endParaRPr/>
          </a:p>
          <a:p>
            <a:pPr indent="-91440" lvl="0" marL="91440" rtl="0" algn="l">
              <a:lnSpc>
                <a:spcPct val="90000"/>
              </a:lnSpc>
              <a:spcBef>
                <a:spcPts val="1400"/>
              </a:spcBef>
              <a:spcAft>
                <a:spcPts val="0"/>
              </a:spcAft>
              <a:buSzPts val="2000"/>
              <a:buChar char=" "/>
            </a:pPr>
            <a:r>
              <a:rPr lang="nl-NL"/>
              <a:t>C) De goedkoopste optie</a:t>
            </a:r>
            <a:endParaRPr/>
          </a:p>
          <a:p>
            <a:pPr indent="-91440" lvl="0" marL="91440" rtl="0" algn="l">
              <a:lnSpc>
                <a:spcPct val="90000"/>
              </a:lnSpc>
              <a:spcBef>
                <a:spcPts val="1400"/>
              </a:spcBef>
              <a:spcAft>
                <a:spcPts val="0"/>
              </a:spcAft>
              <a:buSzPts val="2000"/>
              <a:buChar char=" "/>
            </a:pPr>
            <a:r>
              <a:rPr lang="nl-NL"/>
              <a:t>D) De beschikbaarheid in de apotheek</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22"/>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1" name="Google Shape;261;p22"/>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62" name="Google Shape;262;p2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63" name="Google Shape;263;p22"/>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64" name="Google Shape;264;p22"/>
          <p:cNvCxnSpPr/>
          <p:nvPr/>
        </p:nvCxnSpPr>
        <p:spPr>
          <a:xfrm>
            <a:off x="3944603" y="4325112"/>
            <a:ext cx="7132320" cy="0"/>
          </a:xfrm>
          <a:prstGeom prst="straightConnector1">
            <a:avLst/>
          </a:prstGeom>
          <a:noFill/>
          <a:ln cap="flat" cmpd="sng" w="9525">
            <a:solidFill>
              <a:srgbClr val="7F7F7F"/>
            </a:solidFill>
            <a:prstDash val="solid"/>
            <a:round/>
            <a:headEnd len="sm" w="sm" type="none"/>
            <a:tailEnd len="sm" w="sm" type="none"/>
          </a:ln>
        </p:spPr>
      </p:cxnSp>
      <p:sp>
        <p:nvSpPr>
          <p:cNvPr id="265" name="Google Shape;265;p22"/>
          <p:cNvSpPr txBox="1"/>
          <p:nvPr>
            <p:ph type="title"/>
          </p:nvPr>
        </p:nvSpPr>
        <p:spPr>
          <a:xfrm>
            <a:off x="3836504" y="758952"/>
            <a:ext cx="7319175"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nl-NL" sz="8000">
                <a:solidFill>
                  <a:srgbClr val="262626"/>
                </a:solidFill>
              </a:rPr>
              <a:t>Einde kennistoets  </a:t>
            </a:r>
            <a:endParaRPr/>
          </a:p>
        </p:txBody>
      </p:sp>
      <p:pic>
        <p:nvPicPr>
          <p:cNvPr descr="Kennistoets - NTvM" id="266" name="Google Shape;266;p22"/>
          <p:cNvPicPr preferRelativeResize="0"/>
          <p:nvPr/>
        </p:nvPicPr>
        <p:blipFill rotWithShape="1">
          <a:blip r:embed="rId3">
            <a:alphaModFix/>
          </a:blip>
          <a:srcRect b="0" l="0" r="0" t="0"/>
          <a:stretch/>
        </p:blipFill>
        <p:spPr>
          <a:xfrm>
            <a:off x="929818" y="1499546"/>
            <a:ext cx="2449486" cy="3340208"/>
          </a:xfrm>
          <a:prstGeom prst="rect">
            <a:avLst/>
          </a:prstGeom>
          <a:noFill/>
          <a:ln>
            <a:noFill/>
          </a:ln>
        </p:spPr>
      </p:pic>
      <p:sp>
        <p:nvSpPr>
          <p:cNvPr id="267" name="Google Shape;267;p22"/>
          <p:cNvSpPr/>
          <p:nvPr/>
        </p:nvSpPr>
        <p:spPr>
          <a:xfrm>
            <a:off x="0" y="6334316"/>
            <a:ext cx="12192001" cy="6599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22"/>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Astma is een ontstekingsziekte</a:t>
            </a:r>
            <a:endParaRPr/>
          </a:p>
        </p:txBody>
      </p:sp>
      <p:sp>
        <p:nvSpPr>
          <p:cNvPr id="274" name="Google Shape;274;p23"/>
          <p:cNvSpPr txBox="1"/>
          <p:nvPr>
            <p:ph idx="1" type="body"/>
          </p:nvPr>
        </p:nvSpPr>
        <p:spPr>
          <a:xfrm>
            <a:off x="1097280" y="1845734"/>
            <a:ext cx="10205129" cy="402336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2000"/>
              <a:buChar char=" "/>
            </a:pPr>
            <a:r>
              <a:rPr lang="nl-NL"/>
              <a:t>• Aanvalsgewijs optredende, reversibele bronchusobstructie op basis van een verhoogde gevoeligheid van de luchtwegen</a:t>
            </a:r>
            <a:endParaRPr/>
          </a:p>
          <a:p>
            <a:pPr indent="-91440" lvl="0" marL="91440" rtl="0" algn="l">
              <a:lnSpc>
                <a:spcPct val="90000"/>
              </a:lnSpc>
              <a:spcBef>
                <a:spcPts val="1400"/>
              </a:spcBef>
              <a:spcAft>
                <a:spcPts val="0"/>
              </a:spcAft>
              <a:buSzPts val="2000"/>
              <a:buChar char=" "/>
            </a:pPr>
            <a:r>
              <a:rPr lang="nl-NL"/>
              <a:t>• De klachten kunnen worden uitgelokt door:</a:t>
            </a:r>
            <a:endParaRPr/>
          </a:p>
          <a:p>
            <a:pPr indent="-182880" lvl="4" marL="932688" rtl="0" algn="l">
              <a:lnSpc>
                <a:spcPct val="90000"/>
              </a:lnSpc>
              <a:spcBef>
                <a:spcPts val="400"/>
              </a:spcBef>
              <a:spcAft>
                <a:spcPts val="0"/>
              </a:spcAft>
              <a:buSzPts val="2000"/>
              <a:buFont typeface="Arial"/>
              <a:buChar char="•"/>
            </a:pPr>
            <a:r>
              <a:rPr lang="nl-NL" sz="2000">
                <a:solidFill>
                  <a:schemeClr val="dk1"/>
                </a:solidFill>
              </a:rPr>
              <a:t>allergische prikkels (vooral door huisstofmijt en huisdieren);</a:t>
            </a:r>
            <a:endParaRPr/>
          </a:p>
          <a:p>
            <a:pPr indent="-182880" lvl="4" marL="932688" rtl="0" algn="l">
              <a:lnSpc>
                <a:spcPct val="90000"/>
              </a:lnSpc>
              <a:spcBef>
                <a:spcPts val="600"/>
              </a:spcBef>
              <a:spcAft>
                <a:spcPts val="0"/>
              </a:spcAft>
              <a:buSzPts val="2000"/>
              <a:buFont typeface="Arial"/>
              <a:buChar char="•"/>
            </a:pPr>
            <a:r>
              <a:rPr lang="nl-NL" sz="2000"/>
              <a:t>niet-allergische prikkels (virale infecties, rook, fijnstof, inspanning, stress).</a:t>
            </a:r>
            <a:endParaRPr/>
          </a:p>
          <a:p>
            <a:pPr indent="0" lvl="0" marL="0" rtl="0" algn="l">
              <a:lnSpc>
                <a:spcPct val="90000"/>
              </a:lnSpc>
              <a:spcBef>
                <a:spcPts val="1600"/>
              </a:spcBef>
              <a:spcAft>
                <a:spcPts val="0"/>
              </a:spcAft>
              <a:buSzPts val="2000"/>
              <a:buNone/>
            </a:pPr>
            <a:r>
              <a:rPr lang="nl-NL"/>
              <a:t>• Goed behandelbaar</a:t>
            </a:r>
            <a:endParaRPr/>
          </a:p>
          <a:p>
            <a:pPr indent="0" lvl="0" marL="0" rtl="0" algn="l">
              <a:lnSpc>
                <a:spcPct val="90000"/>
              </a:lnSpc>
              <a:spcBef>
                <a:spcPts val="1400"/>
              </a:spcBef>
              <a:spcAft>
                <a:spcPts val="0"/>
              </a:spcAft>
              <a:buSzPts val="2000"/>
              <a:buNone/>
            </a:pPr>
            <a:r>
              <a:rPr lang="nl-NL"/>
              <a:t>• Klachten als: </a:t>
            </a:r>
            <a:endParaRPr/>
          </a:p>
          <a:p>
            <a:pPr indent="-182880" lvl="4" marL="932688" rtl="0" algn="l">
              <a:lnSpc>
                <a:spcPct val="90000"/>
              </a:lnSpc>
              <a:spcBef>
                <a:spcPts val="400"/>
              </a:spcBef>
              <a:spcAft>
                <a:spcPts val="0"/>
              </a:spcAft>
              <a:buSzPts val="2000"/>
              <a:buFont typeface="Arial"/>
              <a:buChar char="•"/>
            </a:pPr>
            <a:r>
              <a:rPr lang="nl-NL" sz="2000"/>
              <a:t>Dyspneu</a:t>
            </a:r>
            <a:endParaRPr/>
          </a:p>
          <a:p>
            <a:pPr indent="-182880" lvl="4" marL="932688" rtl="0" algn="l">
              <a:lnSpc>
                <a:spcPct val="90000"/>
              </a:lnSpc>
              <a:spcBef>
                <a:spcPts val="600"/>
              </a:spcBef>
              <a:spcAft>
                <a:spcPts val="0"/>
              </a:spcAft>
              <a:buSzPts val="2000"/>
              <a:buFont typeface="Arial"/>
              <a:buChar char="•"/>
            </a:pPr>
            <a:r>
              <a:rPr lang="nl-NL" sz="2000"/>
              <a:t>piepende ademhaling, </a:t>
            </a:r>
            <a:endParaRPr/>
          </a:p>
          <a:p>
            <a:pPr indent="-182880" lvl="4" marL="932688" rtl="0" algn="l">
              <a:lnSpc>
                <a:spcPct val="90000"/>
              </a:lnSpc>
              <a:spcBef>
                <a:spcPts val="600"/>
              </a:spcBef>
              <a:spcAft>
                <a:spcPts val="0"/>
              </a:spcAft>
              <a:buSzPts val="2000"/>
              <a:buFont typeface="Arial"/>
              <a:buChar char="•"/>
            </a:pPr>
            <a:r>
              <a:rPr lang="nl-NL" sz="2000"/>
              <a:t>&gt; 3 weken hoesten</a:t>
            </a:r>
            <a:endParaRPr/>
          </a:p>
          <a:p>
            <a:pPr indent="-182880" lvl="4" marL="932688" rtl="0" algn="l">
              <a:lnSpc>
                <a:spcPct val="90000"/>
              </a:lnSpc>
              <a:spcBef>
                <a:spcPts val="600"/>
              </a:spcBef>
              <a:spcAft>
                <a:spcPts val="0"/>
              </a:spcAft>
              <a:buSzPts val="2000"/>
              <a:buFont typeface="Arial"/>
              <a:buChar char="•"/>
            </a:pPr>
            <a:r>
              <a:rPr lang="nl-NL" sz="2000"/>
              <a:t>snelle vermoeidheid, kortademigheid bij inspanning of conditievermindering.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Astma aanval symptomen - Hoe lang duurt een astma aanval?" id="279" name="Google Shape;279;p24"/>
          <p:cNvPicPr preferRelativeResize="0"/>
          <p:nvPr>
            <p:ph idx="1" type="body"/>
          </p:nvPr>
        </p:nvPicPr>
        <p:blipFill rotWithShape="1">
          <a:blip r:embed="rId3">
            <a:alphaModFix/>
          </a:blip>
          <a:srcRect b="0" l="0" r="0" t="0"/>
          <a:stretch/>
        </p:blipFill>
        <p:spPr>
          <a:xfrm>
            <a:off x="2601687" y="694481"/>
            <a:ext cx="7248369" cy="56137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idx="1" type="body"/>
          </p:nvPr>
        </p:nvSpPr>
        <p:spPr>
          <a:xfrm>
            <a:off x="1097280" y="1845734"/>
            <a:ext cx="10627874"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 Doel van de behandeling: een goede astmacontrole:</a:t>
            </a:r>
            <a:endParaRPr/>
          </a:p>
          <a:p>
            <a:pPr indent="-182880" lvl="2" marL="566928" rtl="0" algn="l">
              <a:lnSpc>
                <a:spcPct val="90000"/>
              </a:lnSpc>
              <a:spcBef>
                <a:spcPts val="400"/>
              </a:spcBef>
              <a:spcAft>
                <a:spcPts val="0"/>
              </a:spcAft>
              <a:buSzPts val="2000"/>
              <a:buFont typeface="Arial"/>
              <a:buChar char="•"/>
            </a:pPr>
            <a:r>
              <a:rPr lang="nl-NL" sz="2000"/>
              <a:t>het verminderen van klachten</a:t>
            </a:r>
            <a:endParaRPr/>
          </a:p>
          <a:p>
            <a:pPr indent="-182880" lvl="2" marL="566928" rtl="0" algn="l">
              <a:lnSpc>
                <a:spcPct val="90000"/>
              </a:lnSpc>
              <a:spcBef>
                <a:spcPts val="600"/>
              </a:spcBef>
              <a:spcAft>
                <a:spcPts val="0"/>
              </a:spcAft>
              <a:buSzPts val="2000"/>
              <a:buFont typeface="Arial"/>
              <a:buChar char="•"/>
            </a:pPr>
            <a:r>
              <a:rPr lang="nl-NL" sz="2000"/>
              <a:t>het risico op longaanvallen verminderen</a:t>
            </a:r>
            <a:endParaRPr/>
          </a:p>
          <a:p>
            <a:pPr indent="-182880" lvl="2" marL="566928" rtl="0" algn="l">
              <a:lnSpc>
                <a:spcPct val="90000"/>
              </a:lnSpc>
              <a:spcBef>
                <a:spcPts val="600"/>
              </a:spcBef>
              <a:spcAft>
                <a:spcPts val="0"/>
              </a:spcAft>
              <a:buSzPts val="2000"/>
              <a:buFont typeface="Arial"/>
              <a:buChar char="•"/>
            </a:pPr>
            <a:r>
              <a:rPr lang="nl-NL" sz="2000"/>
              <a:t>beperking in functioneren opheffen</a:t>
            </a:r>
            <a:endParaRPr/>
          </a:p>
          <a:p>
            <a:pPr indent="-182880" lvl="2" marL="566928" rtl="0" algn="l">
              <a:lnSpc>
                <a:spcPct val="90000"/>
              </a:lnSpc>
              <a:spcBef>
                <a:spcPts val="600"/>
              </a:spcBef>
              <a:spcAft>
                <a:spcPts val="0"/>
              </a:spcAft>
              <a:buSzPts val="2000"/>
              <a:buFont typeface="Arial"/>
              <a:buChar char="•"/>
            </a:pPr>
            <a:r>
              <a:rPr lang="nl-NL" sz="2000"/>
              <a:t>persisterende luchtwegobstructie minimaliseren</a:t>
            </a:r>
            <a:endParaRPr/>
          </a:p>
          <a:p>
            <a:pPr indent="-182880" lvl="2" marL="566928" rtl="0" algn="l">
              <a:lnSpc>
                <a:spcPct val="90000"/>
              </a:lnSpc>
              <a:spcBef>
                <a:spcPts val="600"/>
              </a:spcBef>
              <a:spcAft>
                <a:spcPts val="0"/>
              </a:spcAft>
              <a:buSzPts val="2000"/>
              <a:buFont typeface="Arial"/>
              <a:buChar char="•"/>
            </a:pPr>
            <a:r>
              <a:rPr lang="nl-NL" sz="2000"/>
              <a:t>mortaliteit verminderen</a:t>
            </a:r>
            <a:r>
              <a:rPr lang="nl-NL" sz="2000">
                <a:solidFill>
                  <a:srgbClr val="FF0000"/>
                </a:solidFill>
              </a:rPr>
              <a:t> </a:t>
            </a:r>
            <a:endParaRPr/>
          </a:p>
          <a:p>
            <a:pPr indent="-182880" lvl="2" marL="566928" rtl="0" algn="l">
              <a:lnSpc>
                <a:spcPct val="90000"/>
              </a:lnSpc>
              <a:spcBef>
                <a:spcPts val="600"/>
              </a:spcBef>
              <a:spcAft>
                <a:spcPts val="0"/>
              </a:spcAft>
              <a:buSzPts val="2000"/>
              <a:buFont typeface="Arial"/>
              <a:buChar char="•"/>
            </a:pPr>
            <a:r>
              <a:rPr lang="nl-NL" sz="2000"/>
              <a:t>bijwerkingen van medicatie beperken; aangepast aan de persoonlijke behandeldoelen.</a:t>
            </a:r>
            <a:endParaRPr/>
          </a:p>
          <a:p>
            <a:pPr indent="-91440" lvl="0" marL="91440" rtl="0" algn="l">
              <a:lnSpc>
                <a:spcPct val="90000"/>
              </a:lnSpc>
              <a:spcBef>
                <a:spcPts val="1600"/>
              </a:spcBef>
              <a:spcAft>
                <a:spcPts val="0"/>
              </a:spcAft>
              <a:buSzPts val="2000"/>
              <a:buChar char=" "/>
            </a:pPr>
            <a:r>
              <a:rPr lang="nl-NL"/>
              <a:t>• Maak bij ieder vervolgconsult onderscheid tussen goede en onvoldoende astmacontrole.</a:t>
            </a:r>
            <a:endParaRPr/>
          </a:p>
          <a:p>
            <a:pPr indent="-91440" lvl="0" marL="91440" rtl="0" algn="l">
              <a:lnSpc>
                <a:spcPct val="90000"/>
              </a:lnSpc>
              <a:spcBef>
                <a:spcPts val="1400"/>
              </a:spcBef>
              <a:spcAft>
                <a:spcPts val="0"/>
              </a:spcAft>
              <a:buSzPts val="2000"/>
              <a:buChar char=" "/>
            </a:pPr>
            <a:r>
              <a:rPr lang="nl-NL"/>
              <a:t>• Gebruik hiervoor een vragenlijst ACQ6 (afwijkend bij score ≥ 0,75) of ACT (afwijkend bij score &lt; 20).</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26"/>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26"/>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92" name="Google Shape;292;p2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93" name="Google Shape;293;p26"/>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26"/>
          <p:cNvSpPr txBox="1"/>
          <p:nvPr>
            <p:ph type="title"/>
          </p:nvPr>
        </p:nvSpPr>
        <p:spPr>
          <a:xfrm>
            <a:off x="6225310" y="639097"/>
            <a:ext cx="5317762"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6600"/>
              <a:buFont typeface="Calibri"/>
              <a:buNone/>
            </a:pPr>
            <a:r>
              <a:rPr lang="nl-NL" sz="6600">
                <a:solidFill>
                  <a:srgbClr val="262626"/>
                </a:solidFill>
              </a:rPr>
              <a:t>Vragenlijst ACQ</a:t>
            </a:r>
            <a:endParaRPr/>
          </a:p>
        </p:txBody>
      </p:sp>
      <p:pic>
        <p:nvPicPr>
          <p:cNvPr descr="Afbeelding met tekst, schermopname, software, nummer&#10;&#10;Automatisch gegenereerde beschrijving" id="295" name="Google Shape;295;p26"/>
          <p:cNvPicPr preferRelativeResize="0"/>
          <p:nvPr/>
        </p:nvPicPr>
        <p:blipFill rotWithShape="1">
          <a:blip r:embed="rId3">
            <a:alphaModFix/>
          </a:blip>
          <a:srcRect b="6808" l="33076" r="41645" t="17186"/>
          <a:stretch/>
        </p:blipFill>
        <p:spPr>
          <a:xfrm>
            <a:off x="2189747" y="343614"/>
            <a:ext cx="3427147" cy="5796196"/>
          </a:xfrm>
          <a:prstGeom prst="rect">
            <a:avLst/>
          </a:prstGeom>
          <a:noFill/>
          <a:ln>
            <a:noFill/>
          </a:ln>
        </p:spPr>
      </p:pic>
      <p:cxnSp>
        <p:nvCxnSpPr>
          <p:cNvPr id="296" name="Google Shape;296;p26"/>
          <p:cNvCxnSpPr/>
          <p:nvPr/>
        </p:nvCxnSpPr>
        <p:spPr>
          <a:xfrm>
            <a:off x="8209305" y="4343400"/>
            <a:ext cx="320040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297" name="Google Shape;297;p26"/>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26"/>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COPD</a:t>
            </a:r>
            <a:endParaRPr/>
          </a:p>
        </p:txBody>
      </p:sp>
      <p:sp>
        <p:nvSpPr>
          <p:cNvPr id="304" name="Google Shape;304;p2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 Chronic Obstructive Pulmonary Disease (Chronische Obstructieve Long Ziekte)</a:t>
            </a:r>
            <a:endParaRPr/>
          </a:p>
          <a:p>
            <a:pPr indent="-91440" lvl="0" marL="91440" rtl="0" algn="l">
              <a:lnSpc>
                <a:spcPct val="90000"/>
              </a:lnSpc>
              <a:spcBef>
                <a:spcPts val="1400"/>
              </a:spcBef>
              <a:spcAft>
                <a:spcPts val="0"/>
              </a:spcAft>
              <a:buSzPts val="2000"/>
              <a:buChar char=" "/>
            </a:pPr>
            <a:r>
              <a:rPr lang="nl-NL"/>
              <a:t>• Bronchiën zijn steeds ontstoken</a:t>
            </a:r>
            <a:endParaRPr/>
          </a:p>
          <a:p>
            <a:pPr indent="-91440" lvl="0" marL="91440" rtl="0" algn="l">
              <a:lnSpc>
                <a:spcPct val="90000"/>
              </a:lnSpc>
              <a:spcBef>
                <a:spcPts val="1400"/>
              </a:spcBef>
              <a:spcAft>
                <a:spcPts val="0"/>
              </a:spcAft>
              <a:buSzPts val="2000"/>
              <a:buChar char=" "/>
            </a:pPr>
            <a:r>
              <a:rPr lang="nl-NL"/>
              <a:t>• Lichaam maakt meer slijm aan 🡪 ademhalen wordt lastiger</a:t>
            </a:r>
            <a:endParaRPr/>
          </a:p>
          <a:p>
            <a:pPr indent="0" lvl="0" marL="91440" rtl="0" algn="l">
              <a:lnSpc>
                <a:spcPct val="90000"/>
              </a:lnSpc>
              <a:spcBef>
                <a:spcPts val="1400"/>
              </a:spcBef>
              <a:spcAft>
                <a:spcPts val="0"/>
              </a:spcAft>
              <a:buSzPts val="2000"/>
              <a:buNone/>
            </a:pPr>
            <a:r>
              <a:t/>
            </a:r>
            <a:endParaRPr/>
          </a:p>
          <a:p>
            <a:pPr indent="-91440" lvl="0" marL="91440" rtl="0" algn="l">
              <a:lnSpc>
                <a:spcPct val="90000"/>
              </a:lnSpc>
              <a:spcBef>
                <a:spcPts val="1400"/>
              </a:spcBef>
              <a:spcAft>
                <a:spcPts val="0"/>
              </a:spcAft>
              <a:buSzPts val="2000"/>
              <a:buChar char=" "/>
            </a:pPr>
            <a:r>
              <a:rPr lang="nl-NL"/>
              <a:t>• Ontstaan klachten als:</a:t>
            </a:r>
            <a:endParaRPr/>
          </a:p>
          <a:p>
            <a:pPr indent="-182880" lvl="1" marL="384048" rtl="0" algn="l">
              <a:lnSpc>
                <a:spcPct val="90000"/>
              </a:lnSpc>
              <a:spcBef>
                <a:spcPts val="400"/>
              </a:spcBef>
              <a:spcAft>
                <a:spcPts val="0"/>
              </a:spcAft>
              <a:buSzPts val="1800"/>
              <a:buFont typeface="Arial"/>
              <a:buChar char="•"/>
            </a:pPr>
            <a:r>
              <a:rPr lang="nl-NL"/>
              <a:t>Toename van kortademigheid</a:t>
            </a:r>
            <a:endParaRPr/>
          </a:p>
          <a:p>
            <a:pPr indent="-182880" lvl="1" marL="384048" rtl="0" algn="l">
              <a:lnSpc>
                <a:spcPct val="90000"/>
              </a:lnSpc>
              <a:spcBef>
                <a:spcPts val="600"/>
              </a:spcBef>
              <a:spcAft>
                <a:spcPts val="0"/>
              </a:spcAft>
              <a:buSzPts val="1800"/>
              <a:buFont typeface="Arial"/>
              <a:buChar char="•"/>
            </a:pPr>
            <a:r>
              <a:rPr lang="nl-NL"/>
              <a:t>Meer slijmproductie </a:t>
            </a:r>
            <a:endParaRPr/>
          </a:p>
          <a:p>
            <a:pPr indent="-182880" lvl="1" marL="384048" rtl="0" algn="l">
              <a:lnSpc>
                <a:spcPct val="90000"/>
              </a:lnSpc>
              <a:spcBef>
                <a:spcPts val="600"/>
              </a:spcBef>
              <a:spcAft>
                <a:spcPts val="0"/>
              </a:spcAft>
              <a:buSzPts val="1800"/>
              <a:buFont typeface="Arial"/>
              <a:buChar char="•"/>
            </a:pPr>
            <a:r>
              <a:rPr lang="nl-NL"/>
              <a:t>Ernstigere en langdurigere klachten.</a:t>
            </a:r>
            <a:endParaRPr/>
          </a:p>
        </p:txBody>
      </p:sp>
      <p:pic>
        <p:nvPicPr>
          <p:cNvPr descr="COPD en roken - Verband tussen COPD en roken" id="305" name="Google Shape;305;p27"/>
          <p:cNvPicPr preferRelativeResize="0"/>
          <p:nvPr/>
        </p:nvPicPr>
        <p:blipFill rotWithShape="1">
          <a:blip r:embed="rId3">
            <a:alphaModFix/>
          </a:blip>
          <a:srcRect b="0" l="0" r="0" t="0"/>
          <a:stretch/>
        </p:blipFill>
        <p:spPr>
          <a:xfrm>
            <a:off x="7843157" y="3160939"/>
            <a:ext cx="3695700" cy="29891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Verschil Astma en COPD</a:t>
            </a:r>
            <a:endParaRPr/>
          </a:p>
        </p:txBody>
      </p:sp>
      <p:graphicFrame>
        <p:nvGraphicFramePr>
          <p:cNvPr id="311" name="Google Shape;311;p28"/>
          <p:cNvGraphicFramePr/>
          <p:nvPr/>
        </p:nvGraphicFramePr>
        <p:xfrm>
          <a:off x="1892515" y="1876844"/>
          <a:ext cx="3000000" cy="3000000"/>
        </p:xfrm>
        <a:graphic>
          <a:graphicData uri="http://schemas.openxmlformats.org/drawingml/2006/table">
            <a:tbl>
              <a:tblPr bandRow="1" firstRow="1">
                <a:noFill/>
                <a:tableStyleId>{F4CE7861-D54E-421E-8EA3-680C764D97B1}</a:tableStyleId>
              </a:tblPr>
              <a:tblGrid>
                <a:gridCol w="3904700"/>
                <a:gridCol w="3904700"/>
              </a:tblGrid>
              <a:tr h="457350">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Astma</a:t>
                      </a:r>
                      <a:endParaRPr sz="1800" u="none" cap="none" strike="noStrike"/>
                    </a:p>
                  </a:txBody>
                  <a:tcPr marT="45725" marB="45725" marR="91450" marL="91450">
                    <a:solidFill>
                      <a:srgbClr val="E99A9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COPD</a:t>
                      </a:r>
                      <a:endParaRPr sz="1800" u="none" cap="none" strike="noStrike"/>
                    </a:p>
                  </a:txBody>
                  <a:tcPr marT="45725" marB="45725" marR="91450" marL="91450">
                    <a:solidFill>
                      <a:srgbClr val="E99A92"/>
                    </a:solidFill>
                  </a:tcPr>
                </a:tc>
              </a:tr>
              <a:tr h="789375">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Aanvalsgewijs: klachten komen en gaan, soms lange klachtenvrije periodes.</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Progressief: exacerbaties nemen toe naarmate de ziekte vordert.</a:t>
                      </a:r>
                      <a:endParaRPr sz="1800" u="none" cap="none" strike="noStrike"/>
                    </a:p>
                  </a:txBody>
                  <a:tcPr marT="45725" marB="45725" marR="91450" marL="91450"/>
                </a:tc>
              </a:tr>
              <a:tr h="1127700">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Allergenen (bijv. pollen), koude lucht, inspanning, emoties, rook.</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Infecties (virussen/bacteriën), luchtvervuiling, onvoldoende therapietrouw.</a:t>
                      </a:r>
                      <a:endParaRPr sz="1800" u="none" cap="none" strike="noStrike"/>
                    </a:p>
                  </a:txBody>
                  <a:tcPr marT="45725" marB="45725" marR="91450" marL="91450"/>
                </a:tc>
              </a:tr>
              <a:tr h="1127700">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Acute piepende ademhaling, benauwdheid, hoesten, snelle verbetering met medicatie.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Toename van kortademigheid, meer slijmproductie, ernstigere en langdurigere klachten.</a:t>
                      </a:r>
                      <a:endParaRPr sz="1800" u="none" cap="none" strike="noStrike"/>
                    </a:p>
                  </a:txBody>
                  <a:tcPr marT="45725" marB="45725" marR="91450" marL="91450"/>
                </a:tc>
              </a:tr>
              <a:tr h="789375">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Klachten verbeteren snel na behandeling.</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nl-NL" sz="1800" u="none" cap="none" strike="noStrike"/>
                        <a:t>Klachten zijn vaak minder goed reversibel, zelfs na behandeling.</a:t>
                      </a:r>
                      <a:endParaRPr sz="1800" u="none" cap="none" strike="noStrike"/>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Niet-medicamenteuze adviezen</a:t>
            </a:r>
            <a:endParaRPr/>
          </a:p>
        </p:txBody>
      </p:sp>
      <p:sp>
        <p:nvSpPr>
          <p:cNvPr id="317" name="Google Shape;317;p2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Font typeface="Arial"/>
              <a:buChar char="•"/>
            </a:pPr>
            <a:r>
              <a:rPr lang="nl-NL"/>
              <a:t> Bespreek aard, oorzaak en prognose. </a:t>
            </a:r>
            <a:endParaRPr/>
          </a:p>
          <a:p>
            <a:pPr indent="-91440" lvl="0" marL="91440" rtl="0" algn="l">
              <a:lnSpc>
                <a:spcPct val="90000"/>
              </a:lnSpc>
              <a:spcBef>
                <a:spcPts val="1400"/>
              </a:spcBef>
              <a:spcAft>
                <a:spcPts val="0"/>
              </a:spcAft>
              <a:buSzPts val="2000"/>
              <a:buFont typeface="Arial"/>
              <a:buChar char="•"/>
            </a:pPr>
            <a:r>
              <a:rPr lang="nl-NL"/>
              <a:t> Adviseer prikkels die klachten uitlokken te vermijden.</a:t>
            </a:r>
            <a:endParaRPr/>
          </a:p>
          <a:p>
            <a:pPr indent="-91440" lvl="0" marL="91440" rtl="0" algn="l">
              <a:lnSpc>
                <a:spcPct val="90000"/>
              </a:lnSpc>
              <a:spcBef>
                <a:spcPts val="1400"/>
              </a:spcBef>
              <a:spcAft>
                <a:spcPts val="0"/>
              </a:spcAft>
              <a:buSzPts val="2000"/>
              <a:buFont typeface="Arial"/>
              <a:buChar char="•"/>
            </a:pPr>
            <a:r>
              <a:rPr lang="nl-NL"/>
              <a:t>  Geef rokers een ‘stoppen met roken’-advies, adviseer een gestructureerde aanpak en bied intensieve begeleiding.</a:t>
            </a:r>
            <a:endParaRPr/>
          </a:p>
          <a:p>
            <a:pPr indent="-91440" lvl="0" marL="91440" rtl="0" algn="l">
              <a:lnSpc>
                <a:spcPct val="90000"/>
              </a:lnSpc>
              <a:spcBef>
                <a:spcPts val="1400"/>
              </a:spcBef>
              <a:spcAft>
                <a:spcPts val="0"/>
              </a:spcAft>
              <a:buSzPts val="2000"/>
              <a:buFont typeface="Arial"/>
              <a:buChar char="•"/>
            </a:pPr>
            <a:r>
              <a:rPr lang="nl-NL"/>
              <a:t> Raad meeroken en het gebruik van e-sigaretten af. </a:t>
            </a:r>
            <a:endParaRPr/>
          </a:p>
          <a:p>
            <a:pPr indent="-91440" lvl="0" marL="91440" rtl="0" algn="l">
              <a:lnSpc>
                <a:spcPct val="90000"/>
              </a:lnSpc>
              <a:spcBef>
                <a:spcPts val="1400"/>
              </a:spcBef>
              <a:spcAft>
                <a:spcPts val="0"/>
              </a:spcAft>
              <a:buSzPts val="2000"/>
              <a:buFont typeface="Arial"/>
              <a:buChar char="•"/>
            </a:pPr>
            <a:r>
              <a:rPr lang="nl-NL"/>
              <a:t> Adviseer dagelijks ten minste een half uur matig intensieve beweging en (indien relevant)    gewichtsreductie.</a:t>
            </a:r>
            <a:endParaRPr/>
          </a:p>
          <a:p>
            <a:pPr indent="-91440" lvl="0" marL="91440" rtl="0" algn="l">
              <a:lnSpc>
                <a:spcPct val="90000"/>
              </a:lnSpc>
              <a:spcBef>
                <a:spcPts val="1400"/>
              </a:spcBef>
              <a:spcAft>
                <a:spcPts val="0"/>
              </a:spcAft>
              <a:buSzPts val="2000"/>
              <a:buFont typeface="Arial"/>
              <a:buChar char="•"/>
            </a:pPr>
            <a:r>
              <a:rPr lang="nl-NL"/>
              <a:t> Bespreek de gevolgen voor werk en functioneren.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Doel </a:t>
            </a:r>
            <a:endParaRPr/>
          </a:p>
        </p:txBody>
      </p:sp>
      <p:sp>
        <p:nvSpPr>
          <p:cNvPr id="123" name="Google Shape;123;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 Het kennen van de medicamenteuze adviezen uit de NHG Standaard Astma bij volwassenen en kinderen en COPD</a:t>
            </a:r>
            <a:endParaRPr/>
          </a:p>
          <a:p>
            <a:pPr indent="-91440" lvl="0" marL="91440" rtl="0" algn="l">
              <a:lnSpc>
                <a:spcPct val="90000"/>
              </a:lnSpc>
              <a:spcBef>
                <a:spcPts val="1400"/>
              </a:spcBef>
              <a:spcAft>
                <a:spcPts val="0"/>
              </a:spcAft>
              <a:buSzPts val="2000"/>
              <a:buChar char=" "/>
            </a:pPr>
            <a:r>
              <a:rPr lang="nl-NL"/>
              <a:t>• Inzicht hebben in eigen voorschrijfbeleid voor medicatie bij astma bij volwassenen en kinderen en COPD</a:t>
            </a:r>
            <a:endParaRPr/>
          </a:p>
          <a:p>
            <a:pPr indent="-91440" lvl="0" marL="91440" rtl="0" algn="l">
              <a:lnSpc>
                <a:spcPct val="90000"/>
              </a:lnSpc>
              <a:spcBef>
                <a:spcPts val="1400"/>
              </a:spcBef>
              <a:spcAft>
                <a:spcPts val="0"/>
              </a:spcAft>
              <a:buSzPts val="2000"/>
              <a:buChar char=" "/>
            </a:pPr>
            <a:r>
              <a:rPr lang="nl-NL"/>
              <a:t>• Afspraken maken over de medicamenteuze behandeling bij COPD en bij astma bij volwassenen en kinderen, het geven van voorlichting hierover en het bevorderen van therapietrouw</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Welk middel en welke toedieningsvorm kies je?</a:t>
            </a:r>
            <a:endParaRPr/>
          </a:p>
        </p:txBody>
      </p:sp>
      <p:sp>
        <p:nvSpPr>
          <p:cNvPr id="324" name="Google Shape;324;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Char char=" "/>
            </a:pPr>
            <a:r>
              <a:rPr lang="nl-NL" sz="2800"/>
              <a:t>Daarvoor hebben we het </a:t>
            </a:r>
            <a:r>
              <a:rPr lang="nl-NL" sz="2800">
                <a:solidFill>
                  <a:srgbClr val="4D160F"/>
                </a:solidFill>
              </a:rPr>
              <a:t>longformularium</a:t>
            </a:r>
            <a:r>
              <a:rPr lang="nl-NL" sz="2800"/>
              <a:t> en het </a:t>
            </a:r>
            <a:r>
              <a:rPr lang="nl-NL" sz="2800">
                <a:solidFill>
                  <a:srgbClr val="4D160F"/>
                </a:solidFill>
              </a:rPr>
              <a:t>stappenplan</a:t>
            </a:r>
            <a:endParaRPr/>
          </a:p>
          <a:p>
            <a:pPr indent="-91440" lvl="0" marL="91440" rtl="0" algn="l">
              <a:lnSpc>
                <a:spcPct val="90000"/>
              </a:lnSpc>
              <a:spcBef>
                <a:spcPts val="1400"/>
              </a:spcBef>
              <a:spcAft>
                <a:spcPts val="0"/>
              </a:spcAft>
              <a:buSzPts val="2800"/>
              <a:buChar char=" "/>
            </a:pPr>
            <a:r>
              <a:rPr lang="nl-NL" sz="2800"/>
              <a:t>Keuze is afhankelijk van </a:t>
            </a:r>
            <a:endParaRPr/>
          </a:p>
          <a:p>
            <a:pPr indent="-182880" lvl="1" marL="384048" rtl="0" algn="l">
              <a:lnSpc>
                <a:spcPct val="90000"/>
              </a:lnSpc>
              <a:spcBef>
                <a:spcPts val="400"/>
              </a:spcBef>
              <a:spcAft>
                <a:spcPts val="0"/>
              </a:spcAft>
              <a:buSzPts val="2400"/>
              <a:buChar char="◦"/>
            </a:pPr>
            <a:r>
              <a:rPr lang="nl-NL" sz="2400">
                <a:solidFill>
                  <a:srgbClr val="4D160F"/>
                </a:solidFill>
              </a:rPr>
              <a:t>Inhalatiekracht</a:t>
            </a:r>
            <a:endParaRPr/>
          </a:p>
          <a:p>
            <a:pPr indent="-182880" lvl="1" marL="384048" rtl="0" algn="l">
              <a:lnSpc>
                <a:spcPct val="90000"/>
              </a:lnSpc>
              <a:spcBef>
                <a:spcPts val="600"/>
              </a:spcBef>
              <a:spcAft>
                <a:spcPts val="0"/>
              </a:spcAft>
              <a:buSzPts val="2400"/>
              <a:buChar char="◦"/>
            </a:pPr>
            <a:r>
              <a:rPr lang="nl-NL" sz="2400">
                <a:solidFill>
                  <a:srgbClr val="4D160F"/>
                </a:solidFill>
              </a:rPr>
              <a:t>Ernst van de klachten</a:t>
            </a:r>
            <a:endParaRPr/>
          </a:p>
          <a:p>
            <a:pPr indent="-182880" lvl="1" marL="384048" rtl="0" algn="l">
              <a:lnSpc>
                <a:spcPct val="90000"/>
              </a:lnSpc>
              <a:spcBef>
                <a:spcPts val="600"/>
              </a:spcBef>
              <a:spcAft>
                <a:spcPts val="0"/>
              </a:spcAft>
              <a:buSzPts val="2400"/>
              <a:buChar char="◦"/>
            </a:pPr>
            <a:r>
              <a:rPr lang="nl-NL" sz="2400">
                <a:solidFill>
                  <a:srgbClr val="4D160F"/>
                </a:solidFill>
              </a:rPr>
              <a:t>Inhalatiemethode waar de patient al aan gewend is</a:t>
            </a:r>
            <a:endParaRPr/>
          </a:p>
          <a:p>
            <a:pPr indent="0" lvl="1" marL="487695" rtl="0" algn="l">
              <a:lnSpc>
                <a:spcPct val="90000"/>
              </a:lnSpc>
              <a:spcBef>
                <a:spcPts val="6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Incheck dial</a:t>
            </a:r>
            <a:endParaRPr/>
          </a:p>
        </p:txBody>
      </p:sp>
      <p:sp>
        <p:nvSpPr>
          <p:cNvPr id="331" name="Google Shape;331;p31"/>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800"/>
              <a:buFont typeface="Arial"/>
              <a:buChar char="•"/>
            </a:pPr>
            <a:r>
              <a:rPr lang="nl-NL" sz="2800"/>
              <a:t> I</a:t>
            </a:r>
            <a:r>
              <a:rPr b="0" i="0" lang="nl-NL" sz="2800"/>
              <a:t>nhalatiekracht van een patiënt bij een reeds gebruikte inhalator controleren.</a:t>
            </a:r>
            <a:endParaRPr/>
          </a:p>
          <a:p>
            <a:pPr indent="0" lvl="0" marL="91440" rtl="0" algn="l">
              <a:lnSpc>
                <a:spcPct val="90000"/>
              </a:lnSpc>
              <a:spcBef>
                <a:spcPts val="1400"/>
              </a:spcBef>
              <a:spcAft>
                <a:spcPts val="0"/>
              </a:spcAft>
              <a:buSzPts val="2800"/>
              <a:buNone/>
            </a:pPr>
            <a:r>
              <a:t/>
            </a:r>
            <a:endParaRPr sz="2800">
              <a:solidFill>
                <a:srgbClr val="4D160F"/>
              </a:solidFill>
            </a:endParaRPr>
          </a:p>
          <a:p>
            <a:pPr indent="0" lvl="0" marL="0" rtl="0" algn="l">
              <a:lnSpc>
                <a:spcPct val="90000"/>
              </a:lnSpc>
              <a:spcBef>
                <a:spcPts val="1400"/>
              </a:spcBef>
              <a:spcAft>
                <a:spcPts val="0"/>
              </a:spcAft>
              <a:buSzPts val="2800"/>
              <a:buNone/>
            </a:pPr>
            <a:r>
              <a:rPr lang="nl-NL" sz="2800">
                <a:solidFill>
                  <a:srgbClr val="FF0000"/>
                </a:solidFill>
              </a:rPr>
              <a:t> NIET</a:t>
            </a:r>
            <a:r>
              <a:rPr b="0" i="0" lang="nl-NL" sz="2800">
                <a:solidFill>
                  <a:srgbClr val="FF0000"/>
                </a:solidFill>
              </a:rPr>
              <a:t> om de keuze voor een inhalator te bepalen bij startende gebruikers ???</a:t>
            </a:r>
            <a:endParaRPr/>
          </a:p>
          <a:p>
            <a:pPr indent="0" lvl="0" marL="0" rtl="0" algn="l">
              <a:lnSpc>
                <a:spcPct val="90000"/>
              </a:lnSpc>
              <a:spcBef>
                <a:spcPts val="1400"/>
              </a:spcBef>
              <a:spcAft>
                <a:spcPts val="0"/>
              </a:spcAft>
              <a:buSzPts val="2000"/>
              <a:buNone/>
            </a:pPr>
            <a:r>
              <a:t/>
            </a:r>
            <a:endParaRPr/>
          </a:p>
        </p:txBody>
      </p:sp>
      <p:pic>
        <p:nvPicPr>
          <p:cNvPr descr="In Check Dial G16 - Clement Clarke - Flexicare" id="332" name="Google Shape;332;p31"/>
          <p:cNvPicPr preferRelativeResize="0"/>
          <p:nvPr/>
        </p:nvPicPr>
        <p:blipFill rotWithShape="1">
          <a:blip r:embed="rId3">
            <a:alphaModFix/>
          </a:blip>
          <a:srcRect b="0" l="0" r="0" t="0"/>
          <a:stretch/>
        </p:blipFill>
        <p:spPr>
          <a:xfrm>
            <a:off x="7686932" y="2041486"/>
            <a:ext cx="3631856" cy="36318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Medicamenteuze adviezen astma </a:t>
            </a:r>
            <a:endParaRPr/>
          </a:p>
        </p:txBody>
      </p:sp>
      <p:sp>
        <p:nvSpPr>
          <p:cNvPr id="338" name="Google Shape;338;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SAMA: Short Acting Muscarine Antagonist  </a:t>
            </a:r>
            <a:endParaRPr/>
          </a:p>
          <a:p>
            <a:pPr indent="-91440" lvl="0" marL="91440" rtl="0" algn="l">
              <a:lnSpc>
                <a:spcPct val="90000"/>
              </a:lnSpc>
              <a:spcBef>
                <a:spcPts val="1400"/>
              </a:spcBef>
              <a:spcAft>
                <a:spcPts val="0"/>
              </a:spcAft>
              <a:buSzPts val="2000"/>
              <a:buChar char=" "/>
            </a:pPr>
            <a:r>
              <a:rPr lang="nl-NL"/>
              <a:t>SABA: Short Acting Beta-2-Agonist           </a:t>
            </a:r>
            <a:endParaRPr/>
          </a:p>
          <a:p>
            <a:pPr indent="-91440" lvl="0" marL="91440" rtl="0" algn="l">
              <a:lnSpc>
                <a:spcPct val="90000"/>
              </a:lnSpc>
              <a:spcBef>
                <a:spcPts val="1400"/>
              </a:spcBef>
              <a:spcAft>
                <a:spcPts val="0"/>
              </a:spcAft>
              <a:buSzPts val="2000"/>
              <a:buChar char=" "/>
            </a:pPr>
            <a:r>
              <a:rPr lang="nl-NL"/>
              <a:t>LAMA: Long Acting Muscarine Antagonist    </a:t>
            </a:r>
            <a:endParaRPr/>
          </a:p>
          <a:p>
            <a:pPr indent="-91440" lvl="0" marL="91440" rtl="0" algn="l">
              <a:lnSpc>
                <a:spcPct val="90000"/>
              </a:lnSpc>
              <a:spcBef>
                <a:spcPts val="1400"/>
              </a:spcBef>
              <a:spcAft>
                <a:spcPts val="0"/>
              </a:spcAft>
              <a:buSzPts val="2000"/>
              <a:buChar char=" "/>
            </a:pPr>
            <a:r>
              <a:rPr lang="nl-NL"/>
              <a:t>LABA:  Long Acting Beta Agonist                      </a:t>
            </a:r>
            <a:endParaRPr/>
          </a:p>
          <a:p>
            <a:pPr indent="-91440" lvl="0" marL="91440" rtl="0" algn="l">
              <a:lnSpc>
                <a:spcPct val="90000"/>
              </a:lnSpc>
              <a:spcBef>
                <a:spcPts val="1400"/>
              </a:spcBef>
              <a:spcAft>
                <a:spcPts val="0"/>
              </a:spcAft>
              <a:buSzPts val="2000"/>
              <a:buChar char=" "/>
            </a:pPr>
            <a:r>
              <a:rPr lang="nl-NL"/>
              <a:t>ICS:     Inhalatiecorticosteroïd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p:txBody>
      </p:sp>
      <p:pic>
        <p:nvPicPr>
          <p:cNvPr id="339" name="Google Shape;339;p32"/>
          <p:cNvPicPr preferRelativeResize="0"/>
          <p:nvPr/>
        </p:nvPicPr>
        <p:blipFill rotWithShape="1">
          <a:blip r:embed="rId3">
            <a:alphaModFix/>
          </a:blip>
          <a:srcRect b="6666" l="24307" r="53663" t="28070"/>
          <a:stretch/>
        </p:blipFill>
        <p:spPr>
          <a:xfrm>
            <a:off x="6384898" y="1737360"/>
            <a:ext cx="4206240" cy="44757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Medicamenteuze adviezen astma </a:t>
            </a:r>
            <a:endParaRPr/>
          </a:p>
        </p:txBody>
      </p:sp>
      <p:graphicFrame>
        <p:nvGraphicFramePr>
          <p:cNvPr id="345" name="Google Shape;345;p33"/>
          <p:cNvGraphicFramePr/>
          <p:nvPr/>
        </p:nvGraphicFramePr>
        <p:xfrm>
          <a:off x="2264735" y="1821020"/>
          <a:ext cx="6985591" cy="4441557"/>
        </p:xfrm>
        <a:graphic>
          <a:graphicData uri="http://schemas.openxmlformats.org/presentationml/2006/ole">
            <mc:AlternateContent>
              <mc:Choice Requires="v">
                <p:oleObj r:id="rId4" imgH="4441557" imgW="6985591" progId="Word.Document.12" spid="_x0000_s1">
                  <p:embed/>
                </p:oleObj>
              </mc:Choice>
              <mc:Fallback>
                <p:oleObj r:id="rId5" imgH="4441557" imgW="6985591" progId="Word.Document.12">
                  <p:embed/>
                  <p:pic>
                    <p:nvPicPr>
                      <p:cNvPr id="345" name="Google Shape;345;p33"/>
                      <p:cNvPicPr preferRelativeResize="0"/>
                      <p:nvPr/>
                    </p:nvPicPr>
                    <p:blipFill rotWithShape="1">
                      <a:blip r:embed="rId6">
                        <a:alphaModFix/>
                      </a:blip>
                      <a:srcRect b="0" l="0" r="0" t="0"/>
                      <a:stretch/>
                    </p:blipFill>
                    <p:spPr>
                      <a:xfrm>
                        <a:off x="2264735" y="1821020"/>
                        <a:ext cx="6985591" cy="4441557"/>
                      </a:xfrm>
                      <a:prstGeom prst="rect">
                        <a:avLst/>
                      </a:prstGeom>
                      <a:noFill/>
                      <a:ln>
                        <a:noFill/>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Astma bij kinderen</a:t>
            </a:r>
            <a:endParaRPr/>
          </a:p>
        </p:txBody>
      </p:sp>
      <p:sp>
        <p:nvSpPr>
          <p:cNvPr id="351" name="Google Shape;351;p3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b="1" lang="nl-NL"/>
              <a:t>Overweeg astma bij kinderen met ≥ 1 van de volgende klachten:</a:t>
            </a:r>
            <a:endParaRPr/>
          </a:p>
          <a:p>
            <a:pPr indent="-91440" lvl="0" marL="91440" rtl="0" algn="l">
              <a:lnSpc>
                <a:spcPct val="90000"/>
              </a:lnSpc>
              <a:spcBef>
                <a:spcPts val="1400"/>
              </a:spcBef>
              <a:spcAft>
                <a:spcPts val="0"/>
              </a:spcAft>
              <a:buSzPts val="2000"/>
              <a:buChar char=" "/>
            </a:pPr>
            <a:r>
              <a:rPr lang="nl-NL"/>
              <a:t>o	piepende uitademing</a:t>
            </a:r>
            <a:endParaRPr/>
          </a:p>
          <a:p>
            <a:pPr indent="-91440" lvl="0" marL="91440" rtl="0" algn="l">
              <a:lnSpc>
                <a:spcPct val="90000"/>
              </a:lnSpc>
              <a:spcBef>
                <a:spcPts val="1400"/>
              </a:spcBef>
              <a:spcAft>
                <a:spcPts val="0"/>
              </a:spcAft>
              <a:buSzPts val="2000"/>
              <a:buChar char=" "/>
            </a:pPr>
            <a:r>
              <a:rPr lang="nl-NL"/>
              <a:t>o	hoesten</a:t>
            </a:r>
            <a:endParaRPr/>
          </a:p>
          <a:p>
            <a:pPr indent="-91440" lvl="0" marL="91440" rtl="0" algn="l">
              <a:lnSpc>
                <a:spcPct val="90000"/>
              </a:lnSpc>
              <a:spcBef>
                <a:spcPts val="1400"/>
              </a:spcBef>
              <a:spcAft>
                <a:spcPts val="0"/>
              </a:spcAft>
              <a:buSzPts val="2000"/>
              <a:buChar char=" "/>
            </a:pPr>
            <a:r>
              <a:rPr lang="nl-NL"/>
              <a:t>o	kortademigheid</a:t>
            </a:r>
            <a:endParaRPr/>
          </a:p>
          <a:p>
            <a:pPr indent="-91440" lvl="0" marL="91440" rtl="0" algn="l">
              <a:lnSpc>
                <a:spcPct val="90000"/>
              </a:lnSpc>
              <a:spcBef>
                <a:spcPts val="1400"/>
              </a:spcBef>
              <a:spcAft>
                <a:spcPts val="0"/>
              </a:spcAft>
              <a:buSzPts val="2000"/>
              <a:buChar char=" "/>
            </a:pPr>
            <a:r>
              <a:rPr lang="nl-NL"/>
              <a:t>o	benauwdheid</a:t>
            </a:r>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rPr lang="nl-NL"/>
              <a:t>Bij klachten van piepende ademhaling tijdens het spreekuurcontact:</a:t>
            </a:r>
            <a:endParaRPr/>
          </a:p>
          <a:p>
            <a:pPr indent="0" lvl="0" marL="0" rtl="0" algn="l">
              <a:lnSpc>
                <a:spcPct val="90000"/>
              </a:lnSpc>
              <a:spcBef>
                <a:spcPts val="1400"/>
              </a:spcBef>
              <a:spcAft>
                <a:spcPts val="0"/>
              </a:spcAft>
              <a:buSzPts val="2000"/>
              <a:buNone/>
            </a:pPr>
            <a:r>
              <a:rPr lang="nl-NL"/>
              <a:t>Een eenmalige behandeling met 2-4 inhalaties salbutamol</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Medicamenteuze adviezen astma </a:t>
            </a:r>
            <a:endParaRPr/>
          </a:p>
        </p:txBody>
      </p:sp>
      <p:pic>
        <p:nvPicPr>
          <p:cNvPr id="357" name="Google Shape;357;p35"/>
          <p:cNvPicPr preferRelativeResize="0"/>
          <p:nvPr/>
        </p:nvPicPr>
        <p:blipFill rotWithShape="1">
          <a:blip r:embed="rId3">
            <a:alphaModFix/>
          </a:blip>
          <a:srcRect b="0" l="0" r="0" t="0"/>
          <a:stretch/>
        </p:blipFill>
        <p:spPr>
          <a:xfrm>
            <a:off x="1780942" y="-4021034"/>
            <a:ext cx="8234928" cy="100660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Medicamenteuze adviezen COPD </a:t>
            </a:r>
            <a:endParaRPr/>
          </a:p>
        </p:txBody>
      </p:sp>
      <p:pic>
        <p:nvPicPr>
          <p:cNvPr id="363" name="Google Shape;363;p36"/>
          <p:cNvPicPr preferRelativeResize="0"/>
          <p:nvPr/>
        </p:nvPicPr>
        <p:blipFill rotWithShape="1">
          <a:blip r:embed="rId3">
            <a:alphaModFix/>
          </a:blip>
          <a:srcRect b="23207" l="24494" r="27563" t="21603"/>
          <a:stretch/>
        </p:blipFill>
        <p:spPr>
          <a:xfrm>
            <a:off x="2665649" y="1897001"/>
            <a:ext cx="6675121" cy="43223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Formularium inhalatiemedicatie astma</a:t>
            </a:r>
            <a:endParaRPr/>
          </a:p>
        </p:txBody>
      </p:sp>
      <p:pic>
        <p:nvPicPr>
          <p:cNvPr id="370" name="Google Shape;370;p37"/>
          <p:cNvPicPr preferRelativeResize="0"/>
          <p:nvPr>
            <p:ph idx="1" type="body"/>
          </p:nvPr>
        </p:nvPicPr>
        <p:blipFill rotWithShape="1">
          <a:blip r:embed="rId3">
            <a:alphaModFix/>
          </a:blip>
          <a:srcRect b="7570" l="15382" r="18517" t="16045"/>
          <a:stretch/>
        </p:blipFill>
        <p:spPr>
          <a:xfrm>
            <a:off x="3031825" y="1846263"/>
            <a:ext cx="6188676" cy="4022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Formularium inhalatiemedicatie astma</a:t>
            </a:r>
            <a:endParaRPr/>
          </a:p>
        </p:txBody>
      </p:sp>
      <p:pic>
        <p:nvPicPr>
          <p:cNvPr id="377" name="Google Shape;377;p38"/>
          <p:cNvPicPr preferRelativeResize="0"/>
          <p:nvPr>
            <p:ph idx="1" type="body"/>
          </p:nvPr>
        </p:nvPicPr>
        <p:blipFill rotWithShape="1">
          <a:blip r:embed="rId3">
            <a:alphaModFix/>
          </a:blip>
          <a:srcRect b="0" l="0" r="0" t="0"/>
          <a:stretch/>
        </p:blipFill>
        <p:spPr>
          <a:xfrm>
            <a:off x="3037184" y="1846263"/>
            <a:ext cx="6177957" cy="4022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Formularium inhalatiemedicatie COPD</a:t>
            </a:r>
            <a:endParaRPr/>
          </a:p>
        </p:txBody>
      </p:sp>
      <p:pic>
        <p:nvPicPr>
          <p:cNvPr id="383" name="Google Shape;383;p39"/>
          <p:cNvPicPr preferRelativeResize="0"/>
          <p:nvPr>
            <p:ph idx="1" type="body"/>
          </p:nvPr>
        </p:nvPicPr>
        <p:blipFill rotWithShape="1">
          <a:blip r:embed="rId3">
            <a:alphaModFix/>
          </a:blip>
          <a:srcRect b="0" l="0" r="0" t="13056"/>
          <a:stretch/>
        </p:blipFill>
        <p:spPr>
          <a:xfrm>
            <a:off x="2111305" y="1938969"/>
            <a:ext cx="6625071" cy="43200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4"/>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30" name="Google Shape;130;p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131" name="Google Shape;131;p4"/>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32" name="Google Shape;132;p4"/>
          <p:cNvCxnSpPr/>
          <p:nvPr/>
        </p:nvCxnSpPr>
        <p:spPr>
          <a:xfrm>
            <a:off x="3944603" y="4325112"/>
            <a:ext cx="7132320" cy="0"/>
          </a:xfrm>
          <a:prstGeom prst="straightConnector1">
            <a:avLst/>
          </a:prstGeom>
          <a:noFill/>
          <a:ln cap="flat" cmpd="sng" w="9525">
            <a:solidFill>
              <a:srgbClr val="7F7F7F"/>
            </a:solidFill>
            <a:prstDash val="solid"/>
            <a:round/>
            <a:headEnd len="sm" w="sm" type="none"/>
            <a:tailEnd len="sm" w="sm" type="none"/>
          </a:ln>
        </p:spPr>
      </p:cxnSp>
      <p:sp>
        <p:nvSpPr>
          <p:cNvPr id="133" name="Google Shape;133;p4"/>
          <p:cNvSpPr txBox="1"/>
          <p:nvPr>
            <p:ph type="title"/>
          </p:nvPr>
        </p:nvSpPr>
        <p:spPr>
          <a:xfrm>
            <a:off x="3836504" y="758952"/>
            <a:ext cx="7319175"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nl-NL" sz="8000">
                <a:solidFill>
                  <a:srgbClr val="262626"/>
                </a:solidFill>
              </a:rPr>
              <a:t>Kennistoets </a:t>
            </a:r>
            <a:endParaRPr/>
          </a:p>
        </p:txBody>
      </p:sp>
      <p:pic>
        <p:nvPicPr>
          <p:cNvPr descr="Kennistoets - NTvM" id="134" name="Google Shape;134;p4"/>
          <p:cNvPicPr preferRelativeResize="0"/>
          <p:nvPr/>
        </p:nvPicPr>
        <p:blipFill rotWithShape="1">
          <a:blip r:embed="rId3">
            <a:alphaModFix/>
          </a:blip>
          <a:srcRect b="0" l="0" r="0" t="0"/>
          <a:stretch/>
        </p:blipFill>
        <p:spPr>
          <a:xfrm>
            <a:off x="929818" y="1499546"/>
            <a:ext cx="2449486" cy="3340208"/>
          </a:xfrm>
          <a:prstGeom prst="rect">
            <a:avLst/>
          </a:prstGeom>
          <a:noFill/>
          <a:ln>
            <a:noFill/>
          </a:ln>
        </p:spPr>
      </p:pic>
      <p:sp>
        <p:nvSpPr>
          <p:cNvPr id="135" name="Google Shape;135;p4"/>
          <p:cNvSpPr/>
          <p:nvPr/>
        </p:nvSpPr>
        <p:spPr>
          <a:xfrm>
            <a:off x="0" y="6334316"/>
            <a:ext cx="12192001" cy="6599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4000"/>
              <a:buFont typeface="Helvetica Neue"/>
              <a:buNone/>
            </a:pPr>
            <a:r>
              <a:rPr b="0" lang="nl-NL" sz="4000">
                <a:solidFill>
                  <a:schemeClr val="dk1"/>
                </a:solidFill>
                <a:latin typeface="Helvetica Neue"/>
                <a:ea typeface="Helvetica Neue"/>
                <a:cs typeface="Helvetica Neue"/>
                <a:sym typeface="Helvetica Neue"/>
              </a:rPr>
              <a:t>Verschillen in aanval tussen Astma en COPD</a:t>
            </a:r>
            <a:endParaRPr sz="4000">
              <a:solidFill>
                <a:schemeClr val="dk1"/>
              </a:solidFill>
            </a:endParaRPr>
          </a:p>
        </p:txBody>
      </p:sp>
      <p:sp>
        <p:nvSpPr>
          <p:cNvPr id="390" name="Google Shape;390;p40"/>
          <p:cNvSpPr txBox="1"/>
          <p:nvPr/>
        </p:nvSpPr>
        <p:spPr>
          <a:xfrm>
            <a:off x="1014429" y="2292923"/>
            <a:ext cx="4471972" cy="342548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p:txBody>
      </p:sp>
      <p:sp>
        <p:nvSpPr>
          <p:cNvPr id="391" name="Google Shape;391;p40"/>
          <p:cNvSpPr txBox="1"/>
          <p:nvPr/>
        </p:nvSpPr>
        <p:spPr>
          <a:xfrm>
            <a:off x="990600" y="3826057"/>
            <a:ext cx="3981427" cy="76635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p:txBody>
      </p:sp>
      <p:sp>
        <p:nvSpPr>
          <p:cNvPr id="392" name="Google Shape;392;p40"/>
          <p:cNvSpPr txBox="1"/>
          <p:nvPr/>
        </p:nvSpPr>
        <p:spPr>
          <a:xfrm>
            <a:off x="990600" y="5182196"/>
            <a:ext cx="3981427" cy="76635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4"/>
              </a:solidFill>
              <a:latin typeface="Helvetica Neue"/>
              <a:ea typeface="Helvetica Neue"/>
              <a:cs typeface="Helvetica Neue"/>
              <a:sym typeface="Helvetica Neue"/>
            </a:endParaRPr>
          </a:p>
        </p:txBody>
      </p:sp>
      <p:sp>
        <p:nvSpPr>
          <p:cNvPr id="393" name="Google Shape;393;p40"/>
          <p:cNvSpPr txBox="1"/>
          <p:nvPr/>
        </p:nvSpPr>
        <p:spPr>
          <a:xfrm>
            <a:off x="6126480" y="2322538"/>
            <a:ext cx="3895881" cy="76635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p:txBody>
      </p:sp>
      <p:sp>
        <p:nvSpPr>
          <p:cNvPr id="394" name="Google Shape;394;p40"/>
          <p:cNvSpPr txBox="1"/>
          <p:nvPr/>
        </p:nvSpPr>
        <p:spPr>
          <a:xfrm>
            <a:off x="6805685" y="3794387"/>
            <a:ext cx="3895881" cy="76635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p:txBody>
      </p:sp>
      <p:sp>
        <p:nvSpPr>
          <p:cNvPr id="395" name="Google Shape;395;p40"/>
          <p:cNvSpPr txBox="1"/>
          <p:nvPr/>
        </p:nvSpPr>
        <p:spPr>
          <a:xfrm>
            <a:off x="6805684" y="5258329"/>
            <a:ext cx="3895881" cy="766359"/>
          </a:xfrm>
          <a:prstGeom prst="rect">
            <a:avLst/>
          </a:prstGeom>
          <a:noFill/>
          <a:ln>
            <a:noFill/>
          </a:ln>
        </p:spPr>
        <p:txBody>
          <a:bodyPr anchorCtr="0" anchor="t" bIns="38075" lIns="38075" spcFirstLastPara="1" rIns="38075" wrap="square" tIns="380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Helvetica Neue"/>
              <a:ea typeface="Helvetica Neue"/>
              <a:cs typeface="Helvetica Neue"/>
              <a:sym typeface="Helvetica Neue"/>
            </a:endParaRPr>
          </a:p>
        </p:txBody>
      </p:sp>
      <p:pic>
        <p:nvPicPr>
          <p:cNvPr id="396" name="Google Shape;396;p40"/>
          <p:cNvPicPr preferRelativeResize="0"/>
          <p:nvPr/>
        </p:nvPicPr>
        <p:blipFill rotWithShape="1">
          <a:blip r:embed="rId3">
            <a:alphaModFix/>
          </a:blip>
          <a:srcRect b="25333" l="35720" r="16229" t="40452"/>
          <a:stretch/>
        </p:blipFill>
        <p:spPr>
          <a:xfrm>
            <a:off x="1097280" y="2456792"/>
            <a:ext cx="9604285" cy="3846798"/>
          </a:xfrm>
          <a:prstGeom prst="rect">
            <a:avLst/>
          </a:prstGeom>
          <a:noFill/>
          <a:ln>
            <a:noFill/>
          </a:ln>
        </p:spPr>
      </p:pic>
      <p:sp>
        <p:nvSpPr>
          <p:cNvPr id="397" name="Google Shape;397;p40"/>
          <p:cNvSpPr txBox="1"/>
          <p:nvPr/>
        </p:nvSpPr>
        <p:spPr>
          <a:xfrm>
            <a:off x="1036320" y="1916037"/>
            <a:ext cx="99003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nl-NL" sz="2400" u="none" cap="none" strike="noStrike">
                <a:solidFill>
                  <a:schemeClr val="dk1"/>
                </a:solidFill>
                <a:latin typeface="Calibri"/>
                <a:ea typeface="Calibri"/>
                <a:cs typeface="Calibri"/>
                <a:sym typeface="Calibri"/>
              </a:rPr>
              <a:t>	</a:t>
            </a:r>
            <a:r>
              <a:rPr b="0" i="0" lang="nl-NL" sz="2400" u="none" cap="none" strike="noStrike">
                <a:solidFill>
                  <a:srgbClr val="69240B"/>
                </a:solidFill>
                <a:latin typeface="Calibri"/>
                <a:ea typeface="Calibri"/>
                <a:cs typeface="Calibri"/>
                <a:sym typeface="Calibri"/>
              </a:rPr>
              <a:t>	       </a:t>
            </a:r>
            <a:r>
              <a:rPr b="1" i="0" lang="nl-NL" sz="2400" u="none" cap="none" strike="noStrike">
                <a:solidFill>
                  <a:srgbClr val="69240B"/>
                </a:solidFill>
                <a:latin typeface="Calibri"/>
                <a:ea typeface="Calibri"/>
                <a:cs typeface="Calibri"/>
                <a:sym typeface="Calibri"/>
              </a:rPr>
              <a:t>	Astma                						 COPD</a:t>
            </a:r>
            <a:endParaRPr b="1" i="0" sz="2400" u="none" cap="none" strike="noStrike">
              <a:solidFill>
                <a:srgbClr val="69240B"/>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Effect longaanvallen</a:t>
            </a:r>
            <a:endParaRPr/>
          </a:p>
        </p:txBody>
      </p:sp>
      <p:sp>
        <p:nvSpPr>
          <p:cNvPr id="403" name="Google Shape;403;p4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Font typeface="Arial"/>
              <a:buChar char="•"/>
            </a:pPr>
            <a:r>
              <a:rPr lang="nl-NL"/>
              <a:t>  Blijvende beschadiging longen (COPD en bij onder behandeld astma)</a:t>
            </a:r>
            <a:endParaRPr/>
          </a:p>
          <a:p>
            <a:pPr indent="-91440" lvl="0" marL="91440" rtl="0" algn="l">
              <a:lnSpc>
                <a:spcPct val="90000"/>
              </a:lnSpc>
              <a:spcBef>
                <a:spcPts val="1400"/>
              </a:spcBef>
              <a:spcAft>
                <a:spcPts val="0"/>
              </a:spcAft>
              <a:buSzPts val="2000"/>
              <a:buFont typeface="Arial"/>
              <a:buChar char="•"/>
            </a:pPr>
            <a:r>
              <a:rPr lang="nl-NL"/>
              <a:t>  Toename klachten van kortademigheid</a:t>
            </a:r>
            <a:endParaRPr/>
          </a:p>
          <a:p>
            <a:pPr indent="-91440" lvl="0" marL="91440" rtl="0" algn="l">
              <a:lnSpc>
                <a:spcPct val="90000"/>
              </a:lnSpc>
              <a:spcBef>
                <a:spcPts val="1400"/>
              </a:spcBef>
              <a:spcAft>
                <a:spcPts val="0"/>
              </a:spcAft>
              <a:buSzPts val="2000"/>
              <a:buFont typeface="Arial"/>
              <a:buChar char="•"/>
            </a:pPr>
            <a:r>
              <a:rPr lang="nl-NL"/>
              <a:t>  Verslechtering kwaliteit van leven</a:t>
            </a:r>
            <a:endParaRPr/>
          </a:p>
          <a:p>
            <a:pPr indent="-91440" lvl="0" marL="91440" rtl="0" algn="l">
              <a:lnSpc>
                <a:spcPct val="90000"/>
              </a:lnSpc>
              <a:spcBef>
                <a:spcPts val="1400"/>
              </a:spcBef>
              <a:spcAft>
                <a:spcPts val="0"/>
              </a:spcAft>
              <a:buSzPts val="2000"/>
              <a:buFont typeface="Arial"/>
              <a:buChar char="•"/>
            </a:pPr>
            <a:r>
              <a:rPr lang="nl-NL"/>
              <a:t>  Toename van longaanvallen</a:t>
            </a:r>
            <a:endParaRPr/>
          </a:p>
          <a:p>
            <a:pPr indent="-91440" lvl="0" marL="91440" rtl="0" algn="l">
              <a:lnSpc>
                <a:spcPct val="90000"/>
              </a:lnSpc>
              <a:spcBef>
                <a:spcPts val="1400"/>
              </a:spcBef>
              <a:spcAft>
                <a:spcPts val="0"/>
              </a:spcAft>
              <a:buSzPts val="2000"/>
              <a:buFont typeface="Arial"/>
              <a:buChar char="•"/>
            </a:pPr>
            <a:r>
              <a:rPr lang="nl-NL"/>
              <a:t>  Verhoogde kans op ziekenhuisopname</a:t>
            </a:r>
            <a:endParaRPr/>
          </a:p>
          <a:p>
            <a:pPr indent="0" lvl="0" marL="91440" rtl="0" algn="l">
              <a:lnSpc>
                <a:spcPct val="90000"/>
              </a:lnSpc>
              <a:spcBef>
                <a:spcPts val="1400"/>
              </a:spcBef>
              <a:spcAft>
                <a:spcPts val="0"/>
              </a:spcAft>
              <a:buSzPts val="2000"/>
              <a:buFont typeface="Arial"/>
              <a:buNone/>
            </a:pPr>
            <a:r>
              <a:t/>
            </a:r>
            <a:endParaRPr/>
          </a:p>
          <a:p>
            <a:pPr indent="-91440" lvl="0" marL="91440" rtl="0" algn="l">
              <a:lnSpc>
                <a:spcPct val="90000"/>
              </a:lnSpc>
              <a:spcBef>
                <a:spcPts val="1400"/>
              </a:spcBef>
              <a:spcAft>
                <a:spcPts val="0"/>
              </a:spcAft>
              <a:buSzPts val="2000"/>
              <a:buFont typeface="Arial"/>
              <a:buChar char="•"/>
            </a:pPr>
            <a:r>
              <a:rPr lang="nl-NL"/>
              <a:t>  Verhoogd risico op overlijden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Verwijs bij:</a:t>
            </a:r>
            <a:endParaRPr/>
          </a:p>
          <a:p>
            <a:pPr indent="-91440" lvl="0" marL="91440" rtl="0" algn="l">
              <a:lnSpc>
                <a:spcPct val="90000"/>
              </a:lnSpc>
              <a:spcBef>
                <a:spcPts val="1400"/>
              </a:spcBef>
              <a:spcAft>
                <a:spcPts val="0"/>
              </a:spcAft>
              <a:buSzPts val="2000"/>
              <a:buChar char=" "/>
            </a:pPr>
            <a:r>
              <a:rPr lang="nl-NL"/>
              <a:t>• onvoldoende verbetering</a:t>
            </a:r>
            <a:endParaRPr/>
          </a:p>
          <a:p>
            <a:pPr indent="-91440" lvl="0" marL="91440" rtl="0" algn="l">
              <a:lnSpc>
                <a:spcPct val="90000"/>
              </a:lnSpc>
              <a:spcBef>
                <a:spcPts val="1400"/>
              </a:spcBef>
              <a:spcAft>
                <a:spcPts val="0"/>
              </a:spcAft>
              <a:buSzPts val="2000"/>
              <a:buChar char=" "/>
            </a:pPr>
            <a:r>
              <a:rPr lang="nl-NL"/>
              <a:t>• onvoldoende zorgmogelijkheden in de eerstvolgende 12-24 uur</a:t>
            </a:r>
            <a:endParaRPr/>
          </a:p>
          <a:p>
            <a:pPr indent="-91440" lvl="0" marL="91440" rtl="0" algn="l">
              <a:lnSpc>
                <a:spcPct val="90000"/>
              </a:lnSpc>
              <a:spcBef>
                <a:spcPts val="1400"/>
              </a:spcBef>
              <a:spcAft>
                <a:spcPts val="0"/>
              </a:spcAft>
              <a:buSzPts val="2000"/>
              <a:buChar char=" "/>
            </a:pPr>
            <a:r>
              <a:rPr lang="nl-NL"/>
              <a:t>• een ziekenhuisopname wegens astma of een zeer ernstig verlopen longaanval in de voorafgaande 12 maanden</a:t>
            </a:r>
            <a:endParaRPr/>
          </a:p>
          <a:p>
            <a:pPr indent="-91440" lvl="0" marL="91440" rtl="0" algn="l">
              <a:lnSpc>
                <a:spcPct val="90000"/>
              </a:lnSpc>
              <a:spcBef>
                <a:spcPts val="1400"/>
              </a:spcBef>
              <a:spcAft>
                <a:spcPts val="0"/>
              </a:spcAft>
              <a:buSzPts val="2000"/>
              <a:buChar char=" "/>
            </a:pPr>
            <a:r>
              <a:rPr lang="nl-NL"/>
              <a:t>• een longaanval die de volgende dag ondanks adequaat ingestelde medicatie onvoldoende verbetert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Afbeelding met tekst, schermopname, software, Webpagina&#10;&#10;Automatisch gegenereerde beschrijving" id="414" name="Google Shape;414;p43"/>
          <p:cNvPicPr preferRelativeResize="0"/>
          <p:nvPr/>
        </p:nvPicPr>
        <p:blipFill rotWithShape="1">
          <a:blip r:embed="rId3">
            <a:alphaModFix/>
          </a:blip>
          <a:srcRect b="18309" l="31924" r="18514" t="28542"/>
          <a:stretch/>
        </p:blipFill>
        <p:spPr>
          <a:xfrm>
            <a:off x="1148424" y="139220"/>
            <a:ext cx="10103156" cy="60944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Stroomschema voor keuze inhalator</a:t>
            </a:r>
            <a:endParaRPr/>
          </a:p>
        </p:txBody>
      </p:sp>
      <p:pic>
        <p:nvPicPr>
          <p:cNvPr id="420" name="Google Shape;420;p44"/>
          <p:cNvPicPr preferRelativeResize="0"/>
          <p:nvPr/>
        </p:nvPicPr>
        <p:blipFill rotWithShape="1">
          <a:blip r:embed="rId3">
            <a:alphaModFix/>
          </a:blip>
          <a:srcRect b="18070" l="15987" r="19770" t="27720"/>
          <a:stretch/>
        </p:blipFill>
        <p:spPr>
          <a:xfrm>
            <a:off x="1961148" y="2165683"/>
            <a:ext cx="7832558" cy="371775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t/>
            </a:r>
            <a:endParaRPr/>
          </a:p>
        </p:txBody>
      </p:sp>
      <p:pic>
        <p:nvPicPr>
          <p:cNvPr id="426" name="Google Shape;426;p45"/>
          <p:cNvPicPr preferRelativeResize="0"/>
          <p:nvPr/>
        </p:nvPicPr>
        <p:blipFill rotWithShape="1">
          <a:blip r:embed="rId3">
            <a:alphaModFix/>
          </a:blip>
          <a:srcRect b="7720" l="1381" r="22632" t="13508"/>
          <a:stretch/>
        </p:blipFill>
        <p:spPr>
          <a:xfrm>
            <a:off x="1097280" y="2030019"/>
            <a:ext cx="4431398" cy="2584023"/>
          </a:xfrm>
          <a:prstGeom prst="rect">
            <a:avLst/>
          </a:prstGeom>
          <a:noFill/>
          <a:ln>
            <a:noFill/>
          </a:ln>
        </p:spPr>
      </p:pic>
      <p:pic>
        <p:nvPicPr>
          <p:cNvPr id="427" name="Google Shape;427;p45"/>
          <p:cNvPicPr preferRelativeResize="0"/>
          <p:nvPr/>
        </p:nvPicPr>
        <p:blipFill rotWithShape="1">
          <a:blip r:embed="rId4">
            <a:alphaModFix/>
          </a:blip>
          <a:srcRect b="58772" l="20165" r="14868" t="9349"/>
          <a:stretch/>
        </p:blipFill>
        <p:spPr>
          <a:xfrm>
            <a:off x="3878460" y="3813556"/>
            <a:ext cx="7920651" cy="218629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Inhalatorgebruik.nl </a:t>
            </a:r>
            <a:endParaRPr/>
          </a:p>
        </p:txBody>
      </p:sp>
      <p:sp>
        <p:nvSpPr>
          <p:cNvPr id="433" name="Google Shape;433;p46"/>
          <p:cNvSpPr txBox="1"/>
          <p:nvPr>
            <p:ph idx="1" type="body"/>
          </p:nvPr>
        </p:nvSpPr>
        <p:spPr>
          <a:xfrm>
            <a:off x="1097280" y="1845734"/>
            <a:ext cx="10058400" cy="4555066"/>
          </a:xfrm>
          <a:prstGeom prst="rect">
            <a:avLst/>
          </a:prstGeom>
          <a:noFill/>
          <a:ln>
            <a:noFill/>
          </a:ln>
        </p:spPr>
        <p:txBody>
          <a:bodyPr anchorCtr="0" anchor="t" bIns="45700" lIns="0" spcFirstLastPara="1" rIns="0" wrap="square" tIns="45700">
            <a:normAutofit fontScale="85000" lnSpcReduction="20000"/>
          </a:bodyPr>
          <a:lstStyle/>
          <a:p>
            <a:pPr indent="0" lvl="0" marL="91440" rtl="0" algn="l">
              <a:lnSpc>
                <a:spcPct val="90000"/>
              </a:lnSpc>
              <a:spcBef>
                <a:spcPts val="0"/>
              </a:spcBef>
              <a:spcAft>
                <a:spcPts val="0"/>
              </a:spcAft>
              <a:buSzPct val="100000"/>
              <a:buNone/>
            </a:pPr>
            <a:r>
              <a:t/>
            </a:r>
            <a:endParaRPr u="sng">
              <a:solidFill>
                <a:schemeClr val="hlink"/>
              </a:solidFill>
              <a:hlinkClick r:id="rId3"/>
            </a:endParaRPr>
          </a:p>
          <a:p>
            <a:pPr indent="0" lvl="0" marL="91440" rtl="0" algn="l">
              <a:lnSpc>
                <a:spcPct val="90000"/>
              </a:lnSpc>
              <a:spcBef>
                <a:spcPts val="1400"/>
              </a:spcBef>
              <a:spcAft>
                <a:spcPts val="0"/>
              </a:spcAft>
              <a:buSzPct val="100000"/>
              <a:buNone/>
            </a:pPr>
            <a:r>
              <a:t/>
            </a:r>
            <a:endParaRPr u="sng">
              <a:solidFill>
                <a:schemeClr val="hlink"/>
              </a:solidFill>
              <a:hlinkClick r:id="rId4"/>
            </a:endParaRPr>
          </a:p>
          <a:p>
            <a:pPr indent="0" lvl="0" marL="91440" rtl="0" algn="l">
              <a:lnSpc>
                <a:spcPct val="90000"/>
              </a:lnSpc>
              <a:spcBef>
                <a:spcPts val="1400"/>
              </a:spcBef>
              <a:spcAft>
                <a:spcPts val="0"/>
              </a:spcAft>
              <a:buSzPct val="100000"/>
              <a:buNone/>
            </a:pPr>
            <a:r>
              <a:t/>
            </a:r>
            <a:endParaRPr u="sng">
              <a:solidFill>
                <a:schemeClr val="hlink"/>
              </a:solidFill>
              <a:hlinkClick r:id="rId5"/>
            </a:endParaRPr>
          </a:p>
          <a:p>
            <a:pPr indent="0" lvl="0" marL="91440" rtl="0" algn="l">
              <a:lnSpc>
                <a:spcPct val="90000"/>
              </a:lnSpc>
              <a:spcBef>
                <a:spcPts val="1400"/>
              </a:spcBef>
              <a:spcAft>
                <a:spcPts val="0"/>
              </a:spcAft>
              <a:buSzPct val="100000"/>
              <a:buNone/>
            </a:pPr>
            <a:r>
              <a:t/>
            </a:r>
            <a:endParaRPr u="sng">
              <a:solidFill>
                <a:schemeClr val="hlink"/>
              </a:solidFill>
              <a:hlinkClick r:id="rId6"/>
            </a:endParaRPr>
          </a:p>
          <a:p>
            <a:pPr indent="0" lvl="0" marL="91440" rtl="0" algn="l">
              <a:lnSpc>
                <a:spcPct val="90000"/>
              </a:lnSpc>
              <a:spcBef>
                <a:spcPts val="1400"/>
              </a:spcBef>
              <a:spcAft>
                <a:spcPts val="0"/>
              </a:spcAft>
              <a:buSzPct val="100000"/>
              <a:buNone/>
            </a:pPr>
            <a:r>
              <a:t/>
            </a:r>
            <a:endParaRPr u="sng">
              <a:solidFill>
                <a:schemeClr val="hlink"/>
              </a:solidFill>
              <a:hlinkClick r:id="rId7"/>
            </a:endParaRPr>
          </a:p>
          <a:p>
            <a:pPr indent="0" lvl="0" marL="91440" rtl="0" algn="l">
              <a:lnSpc>
                <a:spcPct val="90000"/>
              </a:lnSpc>
              <a:spcBef>
                <a:spcPts val="1400"/>
              </a:spcBef>
              <a:spcAft>
                <a:spcPts val="0"/>
              </a:spcAft>
              <a:buSzPct val="100000"/>
              <a:buNone/>
            </a:pPr>
            <a:r>
              <a:t/>
            </a:r>
            <a:endParaRPr u="sng">
              <a:solidFill>
                <a:schemeClr val="hlink"/>
              </a:solidFill>
              <a:hlinkClick r:id="rId8"/>
            </a:endParaRPr>
          </a:p>
          <a:p>
            <a:pPr indent="0" lvl="0" marL="91440" rtl="0" algn="l">
              <a:lnSpc>
                <a:spcPct val="90000"/>
              </a:lnSpc>
              <a:spcBef>
                <a:spcPts val="1400"/>
              </a:spcBef>
              <a:spcAft>
                <a:spcPts val="0"/>
              </a:spcAft>
              <a:buSzPct val="100000"/>
              <a:buNone/>
            </a:pPr>
            <a:r>
              <a:t/>
            </a:r>
            <a:endParaRPr u="sng">
              <a:solidFill>
                <a:schemeClr val="hlink"/>
              </a:solidFill>
              <a:hlinkClick r:id="rId9"/>
            </a:endParaRPr>
          </a:p>
          <a:p>
            <a:pPr indent="0" lvl="0" marL="91440" rtl="0" algn="l">
              <a:lnSpc>
                <a:spcPct val="90000"/>
              </a:lnSpc>
              <a:spcBef>
                <a:spcPts val="1400"/>
              </a:spcBef>
              <a:spcAft>
                <a:spcPts val="0"/>
              </a:spcAft>
              <a:buSzPct val="100000"/>
              <a:buNone/>
            </a:pPr>
            <a:r>
              <a:t/>
            </a:r>
            <a:endParaRPr u="sng">
              <a:solidFill>
                <a:schemeClr val="hlink"/>
              </a:solidFill>
              <a:hlinkClick r:id="rId10"/>
            </a:endParaRPr>
          </a:p>
          <a:p>
            <a:pPr indent="0" lvl="0" marL="91440" rtl="0" algn="l">
              <a:lnSpc>
                <a:spcPct val="90000"/>
              </a:lnSpc>
              <a:spcBef>
                <a:spcPts val="1400"/>
              </a:spcBef>
              <a:spcAft>
                <a:spcPts val="0"/>
              </a:spcAft>
              <a:buSzPct val="100000"/>
              <a:buNone/>
            </a:pPr>
            <a:r>
              <a:t/>
            </a:r>
            <a:endParaRPr u="sng">
              <a:solidFill>
                <a:schemeClr val="hlink"/>
              </a:solidFill>
              <a:hlinkClick r:id="rId11"/>
            </a:endParaRPr>
          </a:p>
          <a:p>
            <a:pPr indent="0" lvl="0" marL="91440" rtl="0" algn="l">
              <a:lnSpc>
                <a:spcPct val="90000"/>
              </a:lnSpc>
              <a:spcBef>
                <a:spcPts val="1400"/>
              </a:spcBef>
              <a:spcAft>
                <a:spcPts val="0"/>
              </a:spcAft>
              <a:buSzPct val="100000"/>
              <a:buNone/>
            </a:pPr>
            <a:r>
              <a:t/>
            </a:r>
            <a:endParaRPr u="sng">
              <a:solidFill>
                <a:schemeClr val="hlink"/>
              </a:solidFill>
              <a:hlinkClick r:id="rId12"/>
            </a:endParaRPr>
          </a:p>
          <a:p>
            <a:pPr indent="-124142" lvl="0" marL="91440" rtl="0" algn="l">
              <a:lnSpc>
                <a:spcPct val="90000"/>
              </a:lnSpc>
              <a:spcBef>
                <a:spcPts val="1400"/>
              </a:spcBef>
              <a:spcAft>
                <a:spcPts val="0"/>
              </a:spcAft>
              <a:buSzPct val="100000"/>
              <a:buChar char=" "/>
            </a:pPr>
            <a:r>
              <a:rPr i="1" lang="nl-NL" sz="2300"/>
              <a:t>Wie geeft de inhalatie instructie?</a:t>
            </a:r>
            <a:endParaRPr/>
          </a:p>
          <a:p>
            <a:pPr indent="-124142" lvl="0" marL="91440" rtl="0" algn="l">
              <a:lnSpc>
                <a:spcPct val="90000"/>
              </a:lnSpc>
              <a:spcBef>
                <a:spcPts val="1400"/>
              </a:spcBef>
              <a:spcAft>
                <a:spcPts val="0"/>
              </a:spcAft>
              <a:buSzPct val="100000"/>
              <a:buChar char=" "/>
            </a:pPr>
            <a:r>
              <a:rPr i="1" lang="nl-NL" sz="2300"/>
              <a:t>Wat doen we als de zorgverzekeraar een andere device vergoed?</a:t>
            </a:r>
            <a:endParaRPr i="1" sz="2300"/>
          </a:p>
          <a:p>
            <a:pPr indent="0" lvl="0" marL="0" rtl="0" algn="l">
              <a:lnSpc>
                <a:spcPct val="90000"/>
              </a:lnSpc>
              <a:spcBef>
                <a:spcPts val="1400"/>
              </a:spcBef>
              <a:spcAft>
                <a:spcPts val="0"/>
              </a:spcAft>
              <a:buSzPct val="100000"/>
              <a:buNone/>
            </a:pPr>
            <a:r>
              <a:t/>
            </a:r>
            <a:endParaRPr/>
          </a:p>
          <a:p>
            <a:pPr indent="0" lvl="0" marL="0" rtl="0" algn="l">
              <a:lnSpc>
                <a:spcPct val="90000"/>
              </a:lnSpc>
              <a:spcBef>
                <a:spcPts val="1400"/>
              </a:spcBef>
              <a:spcAft>
                <a:spcPts val="0"/>
              </a:spcAft>
              <a:buSzPct val="100000"/>
              <a:buNone/>
            </a:pPr>
            <a:r>
              <a:t/>
            </a:r>
            <a:endParaRPr/>
          </a:p>
          <a:p>
            <a:pPr indent="0" lvl="0" marL="0" rtl="0" algn="l">
              <a:lnSpc>
                <a:spcPct val="90000"/>
              </a:lnSpc>
              <a:spcBef>
                <a:spcPts val="1400"/>
              </a:spcBef>
              <a:spcAft>
                <a:spcPts val="0"/>
              </a:spcAft>
              <a:buSzPct val="100000"/>
              <a:buNone/>
            </a:pPr>
            <a:r>
              <a:t/>
            </a:r>
            <a:endParaRPr/>
          </a:p>
        </p:txBody>
      </p:sp>
      <p:pic>
        <p:nvPicPr>
          <p:cNvPr id="434" name="Google Shape;434;p46"/>
          <p:cNvPicPr preferRelativeResize="0"/>
          <p:nvPr/>
        </p:nvPicPr>
        <p:blipFill rotWithShape="1">
          <a:blip r:embed="rId13">
            <a:alphaModFix/>
          </a:blip>
          <a:srcRect b="6185" l="1175" r="0" t="5462"/>
          <a:stretch/>
        </p:blipFill>
        <p:spPr>
          <a:xfrm>
            <a:off x="1355074" y="1922852"/>
            <a:ext cx="6198090" cy="3116993"/>
          </a:xfrm>
          <a:prstGeom prst="rect">
            <a:avLst/>
          </a:prstGeom>
          <a:noFill/>
          <a:ln>
            <a:noFill/>
          </a:ln>
        </p:spPr>
      </p:pic>
      <p:pic>
        <p:nvPicPr>
          <p:cNvPr id="435" name="Google Shape;435;p46"/>
          <p:cNvPicPr preferRelativeResize="0"/>
          <p:nvPr/>
        </p:nvPicPr>
        <p:blipFill rotWithShape="1">
          <a:blip r:embed="rId14">
            <a:alphaModFix/>
          </a:blip>
          <a:srcRect b="8113" l="28645" r="29337" t="16707"/>
          <a:stretch/>
        </p:blipFill>
        <p:spPr>
          <a:xfrm>
            <a:off x="7730168" y="1922852"/>
            <a:ext cx="3602517" cy="362575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7"/>
          <p:cNvSpPr txBox="1"/>
          <p:nvPr>
            <p:ph type="title"/>
          </p:nvPr>
        </p:nvSpPr>
        <p:spPr>
          <a:xfrm>
            <a:off x="1097279" y="286603"/>
            <a:ext cx="10745853"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Inhalatie Medicatie Instructie School (IMIS)</a:t>
            </a:r>
            <a:endParaRPr/>
          </a:p>
        </p:txBody>
      </p:sp>
      <p:sp>
        <p:nvSpPr>
          <p:cNvPr id="442" name="Google Shape;442;p4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164592" rtl="0" algn="l">
              <a:lnSpc>
                <a:spcPct val="100000"/>
              </a:lnSpc>
              <a:spcBef>
                <a:spcPts val="0"/>
              </a:spcBef>
              <a:spcAft>
                <a:spcPts val="0"/>
              </a:spcAft>
              <a:buClr>
                <a:srgbClr val="3F3F3F"/>
              </a:buClr>
              <a:buSzPts val="3000"/>
              <a:buNone/>
            </a:pPr>
            <a:r>
              <a:t/>
            </a:r>
            <a:endParaRPr sz="3000">
              <a:solidFill>
                <a:schemeClr val="dk1"/>
              </a:solidFill>
              <a:latin typeface="Arial"/>
              <a:ea typeface="Arial"/>
              <a:cs typeface="Arial"/>
              <a:sym typeface="Arial"/>
            </a:endParaRPr>
          </a:p>
          <a:p>
            <a:pPr indent="-342900" lvl="0" marL="507492" rtl="0" algn="l">
              <a:lnSpc>
                <a:spcPct val="100000"/>
              </a:lnSpc>
              <a:spcBef>
                <a:spcPts val="0"/>
              </a:spcBef>
              <a:spcAft>
                <a:spcPts val="0"/>
              </a:spcAft>
              <a:buClr>
                <a:schemeClr val="dk1"/>
              </a:buClr>
              <a:buSzPts val="2400"/>
              <a:buFont typeface="Arial"/>
              <a:buChar char="•"/>
            </a:pPr>
            <a:r>
              <a:rPr b="0" i="0" lang="nl-NL" sz="2400" u="none" cap="none" strike="noStrike">
                <a:solidFill>
                  <a:schemeClr val="dk1"/>
                </a:solidFill>
                <a:latin typeface="Arial"/>
                <a:ea typeface="Arial"/>
                <a:cs typeface="Arial"/>
                <a:sym typeface="Arial"/>
              </a:rPr>
              <a:t>Landelijke trainingen voor zorgverlener</a:t>
            </a:r>
            <a:endParaRPr b="0" i="0" sz="2400" u="none" cap="none" strike="noStrike">
              <a:solidFill>
                <a:schemeClr val="dk1"/>
              </a:solidFill>
              <a:latin typeface="Arial"/>
              <a:ea typeface="Arial"/>
              <a:cs typeface="Arial"/>
              <a:sym typeface="Arial"/>
            </a:endParaRPr>
          </a:p>
          <a:p>
            <a:pPr indent="0" lvl="0" marL="164592" rtl="0" algn="l">
              <a:lnSpc>
                <a:spcPct val="100000"/>
              </a:lnSpc>
              <a:spcBef>
                <a:spcPts val="0"/>
              </a:spcBef>
              <a:spcAft>
                <a:spcPts val="0"/>
              </a:spcAft>
              <a:buClr>
                <a:srgbClr val="3F3F3F"/>
              </a:buClr>
              <a:buSzPts val="3000"/>
              <a:buNone/>
            </a:pPr>
            <a:r>
              <a:t/>
            </a:r>
            <a:endParaRPr sz="3000">
              <a:solidFill>
                <a:schemeClr val="dk1"/>
              </a:solidFill>
              <a:latin typeface="Arial"/>
              <a:ea typeface="Arial"/>
              <a:cs typeface="Arial"/>
              <a:sym typeface="Arial"/>
            </a:endParaRPr>
          </a:p>
          <a:p>
            <a:pPr indent="-342900" lvl="1" marL="800100" rtl="0" algn="l">
              <a:lnSpc>
                <a:spcPct val="100000"/>
              </a:lnSpc>
              <a:spcBef>
                <a:spcPts val="0"/>
              </a:spcBef>
              <a:spcAft>
                <a:spcPts val="0"/>
              </a:spcAft>
              <a:buClr>
                <a:schemeClr val="dk1"/>
              </a:buClr>
              <a:buSzPts val="2200"/>
              <a:buFont typeface="Arial"/>
              <a:buChar char="•"/>
            </a:pPr>
            <a:r>
              <a:rPr b="0" i="0" lang="nl-NL" sz="2200" u="none" cap="none" strike="noStrike">
                <a:solidFill>
                  <a:schemeClr val="dk1"/>
                </a:solidFill>
                <a:latin typeface="Arial"/>
                <a:ea typeface="Arial"/>
                <a:cs typeface="Arial"/>
                <a:sym typeface="Arial"/>
              </a:rPr>
              <a:t>Verspreiding van kennis</a:t>
            </a:r>
            <a:endParaRPr sz="2200">
              <a:solidFill>
                <a:schemeClr val="dk1"/>
              </a:solidFill>
              <a:latin typeface="Arial"/>
              <a:ea typeface="Arial"/>
              <a:cs typeface="Arial"/>
              <a:sym typeface="Arial"/>
            </a:endParaRPr>
          </a:p>
          <a:p>
            <a:pPr indent="-342900" lvl="1" marL="800100" rtl="0" algn="l">
              <a:lnSpc>
                <a:spcPct val="100000"/>
              </a:lnSpc>
              <a:spcBef>
                <a:spcPts val="0"/>
              </a:spcBef>
              <a:spcAft>
                <a:spcPts val="0"/>
              </a:spcAft>
              <a:buClr>
                <a:schemeClr val="dk1"/>
              </a:buClr>
              <a:buSzPts val="2200"/>
              <a:buFont typeface="Arial"/>
              <a:buChar char="•"/>
            </a:pPr>
            <a:r>
              <a:rPr b="0" i="0" lang="nl-NL" sz="2200" u="none" cap="none" strike="noStrike">
                <a:solidFill>
                  <a:schemeClr val="dk1"/>
                </a:solidFill>
                <a:latin typeface="Arial"/>
                <a:ea typeface="Arial"/>
                <a:cs typeface="Arial"/>
                <a:sym typeface="Arial"/>
              </a:rPr>
              <a:t>Focus op juiste inhalatietechniek</a:t>
            </a:r>
            <a:endParaRPr/>
          </a:p>
          <a:p>
            <a:pPr indent="0" lvl="0" marL="91440" rtl="0" algn="l">
              <a:lnSpc>
                <a:spcPct val="90000"/>
              </a:lnSpc>
              <a:spcBef>
                <a:spcPts val="12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p:txBody>
      </p:sp>
      <p:pic>
        <p:nvPicPr>
          <p:cNvPr id="443" name="Google Shape;443;p47"/>
          <p:cNvPicPr preferRelativeResize="0"/>
          <p:nvPr/>
        </p:nvPicPr>
        <p:blipFill rotWithShape="1">
          <a:blip r:embed="rId3">
            <a:alphaModFix/>
          </a:blip>
          <a:srcRect b="44417" l="6777" r="41250" t="31482"/>
          <a:stretch/>
        </p:blipFill>
        <p:spPr>
          <a:xfrm>
            <a:off x="1207265" y="4324632"/>
            <a:ext cx="6336535" cy="1652836"/>
          </a:xfrm>
          <a:prstGeom prst="rect">
            <a:avLst/>
          </a:prstGeom>
          <a:noFill/>
          <a:ln>
            <a:noFill/>
          </a:ln>
        </p:spPr>
      </p:pic>
      <p:pic>
        <p:nvPicPr>
          <p:cNvPr id="444" name="Google Shape;444;p47"/>
          <p:cNvPicPr preferRelativeResize="0"/>
          <p:nvPr/>
        </p:nvPicPr>
        <p:blipFill rotWithShape="1">
          <a:blip r:embed="rId4">
            <a:alphaModFix/>
          </a:blip>
          <a:srcRect b="0" l="0" r="0" t="0"/>
          <a:stretch/>
        </p:blipFill>
        <p:spPr>
          <a:xfrm>
            <a:off x="10377011" y="5473549"/>
            <a:ext cx="1557337" cy="79108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8"/>
          <p:cNvSpPr txBox="1"/>
          <p:nvPr>
            <p:ph type="title"/>
          </p:nvPr>
        </p:nvSpPr>
        <p:spPr>
          <a:xfrm>
            <a:off x="1097280" y="286603"/>
            <a:ext cx="1043432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Inhalatie Medicatie Instructie School (IMIS)</a:t>
            </a:r>
            <a:endParaRPr/>
          </a:p>
        </p:txBody>
      </p:sp>
      <p:sp>
        <p:nvSpPr>
          <p:cNvPr id="450" name="Google Shape;450;p4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rPr b="1" lang="nl-NL"/>
              <a:t>Ellen Jacobs	     Pascale van den Ende-van der Velde           Zohreh Jamali</a:t>
            </a:r>
            <a:endParaRPr/>
          </a:p>
          <a:p>
            <a:pPr indent="0" lvl="0" marL="0" rtl="0" algn="l">
              <a:lnSpc>
                <a:spcPct val="90000"/>
              </a:lnSpc>
              <a:spcBef>
                <a:spcPts val="1400"/>
              </a:spcBef>
              <a:spcAft>
                <a:spcPts val="0"/>
              </a:spcAft>
              <a:buSzPts val="2000"/>
              <a:buNone/>
            </a:pPr>
            <a:r>
              <a:rPr i="1" lang="nl-NL"/>
              <a:t>                      Hadoks	                             Hagaziekenhuis                          Hagaziekenhuis</a:t>
            </a:r>
            <a:endParaRPr i="1"/>
          </a:p>
          <a:p>
            <a:pPr indent="0" lvl="0" marL="91440" rtl="0" algn="l">
              <a:lnSpc>
                <a:spcPct val="90000"/>
              </a:lnSpc>
              <a:spcBef>
                <a:spcPts val="1400"/>
              </a:spcBef>
              <a:spcAft>
                <a:spcPts val="0"/>
              </a:spcAft>
              <a:buSzPts val="2000"/>
              <a:buNone/>
            </a:pPr>
            <a:r>
              <a:t/>
            </a:r>
            <a:endParaRPr/>
          </a:p>
        </p:txBody>
      </p:sp>
      <p:pic>
        <p:nvPicPr>
          <p:cNvPr descr="Google Contacten applicatie krijgt nieuw icoon en functionaliteiten" id="451" name="Google Shape;451;p48"/>
          <p:cNvPicPr preferRelativeResize="0"/>
          <p:nvPr/>
        </p:nvPicPr>
        <p:blipFill rotWithShape="1">
          <a:blip r:embed="rId3">
            <a:alphaModFix/>
          </a:blip>
          <a:srcRect b="0" l="50000" r="0" t="-3334"/>
          <a:stretch/>
        </p:blipFill>
        <p:spPr>
          <a:xfrm>
            <a:off x="2038350" y="2552700"/>
            <a:ext cx="1327574" cy="1516592"/>
          </a:xfrm>
          <a:prstGeom prst="rect">
            <a:avLst/>
          </a:prstGeom>
          <a:noFill/>
          <a:ln>
            <a:noFill/>
          </a:ln>
        </p:spPr>
      </p:pic>
      <p:pic>
        <p:nvPicPr>
          <p:cNvPr descr="Google Contacten applicatie krijgt nieuw icoon en functionaliteiten" id="452" name="Google Shape;452;p48"/>
          <p:cNvPicPr preferRelativeResize="0"/>
          <p:nvPr/>
        </p:nvPicPr>
        <p:blipFill rotWithShape="1">
          <a:blip r:embed="rId3">
            <a:alphaModFix/>
          </a:blip>
          <a:srcRect b="0" l="50000" r="0" t="-3334"/>
          <a:stretch/>
        </p:blipFill>
        <p:spPr>
          <a:xfrm>
            <a:off x="5432213" y="2552700"/>
            <a:ext cx="1327574" cy="1516592"/>
          </a:xfrm>
          <a:prstGeom prst="rect">
            <a:avLst/>
          </a:prstGeom>
          <a:noFill/>
          <a:ln>
            <a:noFill/>
          </a:ln>
        </p:spPr>
      </p:pic>
      <p:pic>
        <p:nvPicPr>
          <p:cNvPr descr="Google Contacten applicatie krijgt nieuw icoon en functionaliteiten" id="453" name="Google Shape;453;p48"/>
          <p:cNvPicPr preferRelativeResize="0"/>
          <p:nvPr/>
        </p:nvPicPr>
        <p:blipFill rotWithShape="1">
          <a:blip r:embed="rId3">
            <a:alphaModFix/>
          </a:blip>
          <a:srcRect b="0" l="50000" r="0" t="-3334"/>
          <a:stretch/>
        </p:blipFill>
        <p:spPr>
          <a:xfrm>
            <a:off x="8520431" y="2552700"/>
            <a:ext cx="1327574" cy="15165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Inhalaren van lege inhalatoren</a:t>
            </a:r>
            <a:endParaRPr/>
          </a:p>
        </p:txBody>
      </p:sp>
      <p:sp>
        <p:nvSpPr>
          <p:cNvPr id="459" name="Google Shape;459;p4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Char char=" "/>
            </a:pPr>
            <a:r>
              <a:rPr lang="nl-NL" sz="2400">
                <a:solidFill>
                  <a:srgbClr val="9E3611"/>
                </a:solidFill>
              </a:rPr>
              <a:t>Wees alert op het inhaleren van een lege inhalator!</a:t>
            </a:r>
            <a:endParaRPr/>
          </a:p>
          <a:p>
            <a:pPr indent="-91440" lvl="0" marL="91440" rtl="0" algn="l">
              <a:lnSpc>
                <a:spcPct val="90000"/>
              </a:lnSpc>
              <a:spcBef>
                <a:spcPts val="1400"/>
              </a:spcBef>
              <a:spcAft>
                <a:spcPts val="0"/>
              </a:spcAft>
              <a:buSzPts val="2000"/>
              <a:buChar char=" "/>
            </a:pPr>
            <a:r>
              <a:rPr lang="nl-NL"/>
              <a:t>Bij een dosisaerosol komt bijv. nog wel drijfgas uit de inhalator, maar geen werkzame stof meer. </a:t>
            </a:r>
            <a:endParaRPr/>
          </a:p>
          <a:p>
            <a:pPr indent="0" lvl="0" marL="91440" rtl="0" algn="l">
              <a:lnSpc>
                <a:spcPct val="90000"/>
              </a:lnSpc>
              <a:spcBef>
                <a:spcPts val="1400"/>
              </a:spcBef>
              <a:spcAft>
                <a:spcPts val="0"/>
              </a:spcAft>
              <a:buSzPts val="2000"/>
              <a:buNone/>
            </a:pPr>
            <a:r>
              <a:t/>
            </a:r>
            <a:endParaRPr/>
          </a:p>
          <a:p>
            <a:pPr indent="-91440" lvl="0" marL="91440" rtl="0" algn="l">
              <a:lnSpc>
                <a:spcPct val="90000"/>
              </a:lnSpc>
              <a:spcBef>
                <a:spcPts val="1400"/>
              </a:spcBef>
              <a:spcAft>
                <a:spcPts val="0"/>
              </a:spcAft>
              <a:buSzPts val="2400"/>
              <a:buChar char=" "/>
            </a:pPr>
            <a:r>
              <a:rPr lang="nl-NL" sz="2400"/>
              <a:t>Een handig hulmiddel kan de CountAir zijn</a:t>
            </a:r>
            <a:endParaRPr/>
          </a:p>
          <a:p>
            <a:pPr indent="-91440" lvl="0" marL="91440" rtl="0" algn="l">
              <a:lnSpc>
                <a:spcPct val="90000"/>
              </a:lnSpc>
              <a:spcBef>
                <a:spcPts val="1400"/>
              </a:spcBef>
              <a:spcAft>
                <a:spcPts val="0"/>
              </a:spcAft>
              <a:buSzPts val="2000"/>
              <a:buChar char=" "/>
            </a:pPr>
            <a:r>
              <a:rPr lang="nl-NL"/>
              <a:t> De CountAir geeft de patiënt inzicht in hoeveel inhalaties er nog over zijn en het is herbruikbaar. Het past op vrijwel alle dosisaerosolen. 	</a:t>
            </a:r>
            <a:endParaRPr/>
          </a:p>
          <a:p>
            <a:pPr indent="-91440" lvl="0" marL="91440" rtl="0" algn="l">
              <a:lnSpc>
                <a:spcPct val="90000"/>
              </a:lnSpc>
              <a:spcBef>
                <a:spcPts val="1400"/>
              </a:spcBef>
              <a:spcAft>
                <a:spcPts val="0"/>
              </a:spcAft>
              <a:buSzPts val="2000"/>
              <a:buChar char=" "/>
            </a:pPr>
            <a:r>
              <a:rPr lang="nl-NL"/>
              <a:t>De CountAir is verkrijgbaar bij de apotheek en op </a:t>
            </a:r>
            <a:r>
              <a:rPr lang="nl-NL">
                <a:solidFill>
                  <a:srgbClr val="9E3611"/>
                </a:solidFill>
              </a:rPr>
              <a:t>www.countair.nl</a:t>
            </a:r>
            <a:endParaRPr/>
          </a:p>
          <a:p>
            <a:pPr indent="0" lvl="0" marL="91440" rtl="0" algn="l">
              <a:lnSpc>
                <a:spcPct val="90000"/>
              </a:lnSpc>
              <a:spcBef>
                <a:spcPts val="1400"/>
              </a:spcBef>
              <a:spcAft>
                <a:spcPts val="0"/>
              </a:spcAft>
              <a:buSzPts val="2000"/>
              <a:buNone/>
            </a:pPr>
            <a:r>
              <a:t/>
            </a:r>
            <a:endParaRPr/>
          </a:p>
        </p:txBody>
      </p:sp>
      <p:pic>
        <p:nvPicPr>
          <p:cNvPr descr="CountAir® - Blauw | bol" id="460" name="Google Shape;460;p49"/>
          <p:cNvPicPr preferRelativeResize="0"/>
          <p:nvPr/>
        </p:nvPicPr>
        <p:blipFill rotWithShape="1">
          <a:blip r:embed="rId3">
            <a:alphaModFix/>
          </a:blip>
          <a:srcRect b="0" l="0" r="0" t="0"/>
          <a:stretch/>
        </p:blipFill>
        <p:spPr>
          <a:xfrm>
            <a:off x="9563099" y="4558243"/>
            <a:ext cx="2365375" cy="141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5"/>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5"/>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3" name="Google Shape;143;p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144" name="Google Shape;144;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txBox="1"/>
          <p:nvPr>
            <p:ph type="title"/>
          </p:nvPr>
        </p:nvSpPr>
        <p:spPr>
          <a:xfrm>
            <a:off x="517359" y="863353"/>
            <a:ext cx="7942121" cy="505400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262626"/>
              </a:buClr>
              <a:buSzPts val="6000"/>
              <a:buFont typeface="Calibri"/>
              <a:buNone/>
            </a:pPr>
            <a:r>
              <a:rPr lang="nl-NL" sz="6000">
                <a:solidFill>
                  <a:srgbClr val="262626"/>
                </a:solidFill>
              </a:rPr>
              <a:t>Medicamenteuze behandeling en beleid</a:t>
            </a:r>
            <a:endParaRPr sz="6000">
              <a:solidFill>
                <a:srgbClr val="262626"/>
              </a:solidFill>
            </a:endParaRPr>
          </a:p>
        </p:txBody>
      </p:sp>
      <p:cxnSp>
        <p:nvCxnSpPr>
          <p:cNvPr id="146" name="Google Shape;146;p5"/>
          <p:cNvCxnSpPr/>
          <p:nvPr/>
        </p:nvCxnSpPr>
        <p:spPr>
          <a:xfrm>
            <a:off x="7534656" y="1391367"/>
            <a:ext cx="0" cy="3558208"/>
          </a:xfrm>
          <a:prstGeom prst="straightConnector1">
            <a:avLst/>
          </a:prstGeom>
          <a:noFill/>
          <a:ln cap="flat" cmpd="sng" w="12700">
            <a:solidFill>
              <a:schemeClr val="dk2"/>
            </a:solidFill>
            <a:prstDash val="solid"/>
            <a:round/>
            <a:headEnd len="sm" w="sm" type="none"/>
            <a:tailEnd len="sm" w="sm" type="none"/>
          </a:ln>
        </p:spPr>
      </p:cxnSp>
      <p:sp>
        <p:nvSpPr>
          <p:cNvPr id="147" name="Google Shape;147;p5"/>
          <p:cNvSpPr/>
          <p:nvPr/>
        </p:nvSpPr>
        <p:spPr>
          <a:xfrm>
            <a:off x="15" y="6340942"/>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5"/>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Websites </a:t>
            </a:r>
            <a:endParaRPr/>
          </a:p>
        </p:txBody>
      </p:sp>
      <p:sp>
        <p:nvSpPr>
          <p:cNvPr id="467" name="Google Shape;467;p5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3200"/>
              <a:buNone/>
            </a:pPr>
            <a:r>
              <a:t/>
            </a:r>
            <a:endParaRPr sz="3200"/>
          </a:p>
          <a:p>
            <a:pPr indent="-91440" lvl="0" marL="91440" rtl="0" algn="l">
              <a:lnSpc>
                <a:spcPct val="90000"/>
              </a:lnSpc>
              <a:spcBef>
                <a:spcPts val="1400"/>
              </a:spcBef>
              <a:spcAft>
                <a:spcPts val="0"/>
              </a:spcAft>
              <a:buSzPts val="3200"/>
              <a:buFont typeface="Arial"/>
              <a:buChar char="•"/>
            </a:pPr>
            <a:r>
              <a:rPr lang="nl-NL" sz="3200"/>
              <a:t>  Longformularium.nl</a:t>
            </a:r>
            <a:endParaRPr/>
          </a:p>
          <a:p>
            <a:pPr indent="-91440" lvl="0" marL="91440" rtl="0" algn="l">
              <a:lnSpc>
                <a:spcPct val="90000"/>
              </a:lnSpc>
              <a:spcBef>
                <a:spcPts val="1400"/>
              </a:spcBef>
              <a:spcAft>
                <a:spcPts val="0"/>
              </a:spcAft>
              <a:buSzPts val="3200"/>
              <a:buFont typeface="Arial"/>
              <a:buChar char="•"/>
            </a:pPr>
            <a:r>
              <a:rPr lang="nl-NL" sz="3200"/>
              <a:t>  Cahag.nl</a:t>
            </a:r>
            <a:endParaRPr/>
          </a:p>
          <a:p>
            <a:pPr indent="-91440" lvl="0" marL="91440" rtl="0" algn="l">
              <a:lnSpc>
                <a:spcPct val="90000"/>
              </a:lnSpc>
              <a:spcBef>
                <a:spcPts val="1400"/>
              </a:spcBef>
              <a:spcAft>
                <a:spcPts val="0"/>
              </a:spcAft>
              <a:buSzPts val="3200"/>
              <a:buFont typeface="Arial"/>
              <a:buChar char="•"/>
            </a:pPr>
            <a:r>
              <a:rPr lang="nl-NL" sz="3200"/>
              <a:t>  Haagselongen.nl</a:t>
            </a:r>
            <a:endParaRPr/>
          </a:p>
          <a:p>
            <a:pPr indent="-182880" lvl="1" marL="384048" rtl="0" algn="l">
              <a:lnSpc>
                <a:spcPct val="90000"/>
              </a:lnSpc>
              <a:spcBef>
                <a:spcPts val="400"/>
              </a:spcBef>
              <a:spcAft>
                <a:spcPts val="0"/>
              </a:spcAft>
              <a:buSzPts val="2800"/>
              <a:buFont typeface="Noto Sans Symbols"/>
              <a:buChar char="⮚"/>
            </a:pPr>
            <a:r>
              <a:rPr lang="nl-NL" sz="2800"/>
              <a:t> Leidraad verantwoord wisselen</a:t>
            </a:r>
            <a:endParaRPr/>
          </a:p>
          <a:p>
            <a:pPr indent="0" lvl="0" marL="91440" rtl="0" algn="l">
              <a:lnSpc>
                <a:spcPct val="90000"/>
              </a:lnSpc>
              <a:spcBef>
                <a:spcPts val="1600"/>
              </a:spcBef>
              <a:spcAft>
                <a:spcPts val="0"/>
              </a:spcAft>
              <a:buSzPts val="3200"/>
              <a:buFont typeface="Arial"/>
              <a:buNone/>
            </a:pPr>
            <a:r>
              <a:t/>
            </a:r>
            <a:endParaRPr sz="3200"/>
          </a:p>
          <a:p>
            <a:pPr indent="0" lvl="0" marL="91440" rtl="0" algn="l">
              <a:lnSpc>
                <a:spcPct val="90000"/>
              </a:lnSpc>
              <a:spcBef>
                <a:spcPts val="1400"/>
              </a:spcBef>
              <a:spcAft>
                <a:spcPts val="0"/>
              </a:spcAft>
              <a:buSzPts val="2000"/>
              <a:buNone/>
            </a:pPr>
            <a:r>
              <a:t/>
            </a:r>
            <a:endParaRPr/>
          </a:p>
        </p:txBody>
      </p:sp>
      <p:pic>
        <p:nvPicPr>
          <p:cNvPr id="468" name="Google Shape;468;p50"/>
          <p:cNvPicPr preferRelativeResize="0"/>
          <p:nvPr/>
        </p:nvPicPr>
        <p:blipFill rotWithShape="1">
          <a:blip r:embed="rId3">
            <a:alphaModFix/>
          </a:blip>
          <a:srcRect b="0" l="0" r="0" t="0"/>
          <a:stretch/>
        </p:blipFill>
        <p:spPr>
          <a:xfrm>
            <a:off x="9268336" y="3394547"/>
            <a:ext cx="2139361" cy="2139361"/>
          </a:xfrm>
          <a:prstGeom prst="rect">
            <a:avLst/>
          </a:prstGeom>
          <a:noFill/>
          <a:ln>
            <a:noFill/>
          </a:ln>
        </p:spPr>
      </p:pic>
      <p:pic>
        <p:nvPicPr>
          <p:cNvPr descr="CAHAG Cursusdag Zwolle | Medrie.nl" id="469" name="Google Shape;469;p50"/>
          <p:cNvPicPr preferRelativeResize="0"/>
          <p:nvPr/>
        </p:nvPicPr>
        <p:blipFill rotWithShape="1">
          <a:blip r:embed="rId4">
            <a:alphaModFix/>
          </a:blip>
          <a:srcRect b="0" l="0" r="0" t="0"/>
          <a:stretch/>
        </p:blipFill>
        <p:spPr>
          <a:xfrm>
            <a:off x="6381169" y="3183673"/>
            <a:ext cx="2350235" cy="23502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Afspraken </a:t>
            </a:r>
            <a:endParaRPr/>
          </a:p>
        </p:txBody>
      </p:sp>
      <p:sp>
        <p:nvSpPr>
          <p:cNvPr id="475" name="Google Shape;475;p5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Char char=" "/>
            </a:pPr>
            <a:r>
              <a:rPr lang="nl-NL" sz="2400"/>
              <a:t>1. Indien afwijken van device die de patiënt thuis heeft, dan zet huisarts dit specifiek op recept met ‘medische noodzaak en onderbouwing’.</a:t>
            </a:r>
            <a:endParaRPr/>
          </a:p>
          <a:p>
            <a:pPr indent="-91440" lvl="0" marL="91440" rtl="0" algn="l">
              <a:lnSpc>
                <a:spcPct val="90000"/>
              </a:lnSpc>
              <a:spcBef>
                <a:spcPts val="1400"/>
              </a:spcBef>
              <a:spcAft>
                <a:spcPts val="0"/>
              </a:spcAft>
              <a:buSzPts val="2400"/>
              <a:buChar char=" "/>
            </a:pPr>
            <a:r>
              <a:rPr lang="nl-NL" sz="2400"/>
              <a:t>2. Huisarts communiceert met patiënt dat op basis van vergoeding een andere inhalator/merk kan worden uitgegeven door de apotheek</a:t>
            </a:r>
            <a:endParaRPr/>
          </a:p>
          <a:p>
            <a:pPr indent="0" lvl="2" marL="384048" rtl="0" algn="l">
              <a:lnSpc>
                <a:spcPct val="90000"/>
              </a:lnSpc>
              <a:spcBef>
                <a:spcPts val="400"/>
              </a:spcBef>
              <a:spcAft>
                <a:spcPts val="0"/>
              </a:spcAft>
              <a:buSzPts val="2000"/>
              <a:buNone/>
            </a:pPr>
            <a:r>
              <a:rPr lang="nl-NL" sz="2000"/>
              <a:t>• Gewijzigde uitgifte door apotheek (in geval van geen vergoeding) per mail terugkoppelen naar huisarts. </a:t>
            </a:r>
            <a:endParaRPr/>
          </a:p>
          <a:p>
            <a:pPr indent="-91440" lvl="0" marL="91440" rtl="0" algn="l">
              <a:lnSpc>
                <a:spcPct val="90000"/>
              </a:lnSpc>
              <a:spcBef>
                <a:spcPts val="1600"/>
              </a:spcBef>
              <a:spcAft>
                <a:spcPts val="0"/>
              </a:spcAft>
              <a:buSzPts val="2400"/>
              <a:buChar char=" "/>
            </a:pPr>
            <a:r>
              <a:rPr lang="nl-NL" sz="2400"/>
              <a:t>3. •  Bij 1e uitgifte krijgt de patiënt een inhalatie instructie in apotheek. </a:t>
            </a:r>
            <a:endParaRPr/>
          </a:p>
          <a:p>
            <a:pPr indent="-91440" lvl="0" marL="91440" rtl="0" algn="l">
              <a:lnSpc>
                <a:spcPct val="90000"/>
              </a:lnSpc>
              <a:spcBef>
                <a:spcPts val="1400"/>
              </a:spcBef>
              <a:spcAft>
                <a:spcPts val="0"/>
              </a:spcAft>
              <a:buSzPts val="2400"/>
              <a:buChar char=" "/>
            </a:pPr>
            <a:r>
              <a:rPr lang="nl-NL" sz="2400"/>
              <a:t>    •  Bij 2e uitgifte vraagt apotheek naar ervaringen en laat patiënt nog eens voordoen.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Afspraken </a:t>
            </a:r>
            <a:endParaRPr/>
          </a:p>
        </p:txBody>
      </p:sp>
      <p:sp>
        <p:nvSpPr>
          <p:cNvPr id="481" name="Google Shape;481;p5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Char char=" "/>
            </a:pPr>
            <a:r>
              <a:rPr lang="nl-NL" sz="2400"/>
              <a:t> 4. 1x per jaar krijgt de patiënt vanuit apotheek een herhaalinstructie.</a:t>
            </a:r>
            <a:endParaRPr/>
          </a:p>
          <a:p>
            <a:pPr indent="-91440" lvl="0" marL="91440" rtl="0" algn="l">
              <a:lnSpc>
                <a:spcPct val="90000"/>
              </a:lnSpc>
              <a:spcBef>
                <a:spcPts val="1400"/>
              </a:spcBef>
              <a:spcAft>
                <a:spcPts val="0"/>
              </a:spcAft>
              <a:buSzPts val="2400"/>
              <a:buChar char=" "/>
            </a:pPr>
            <a:r>
              <a:rPr lang="nl-NL" sz="2400"/>
              <a:t> 5. 1 x per jaar een nieuwe voorzetkamer mee. </a:t>
            </a:r>
            <a:endParaRPr/>
          </a:p>
          <a:p>
            <a:pPr indent="-91440" lvl="0" marL="91440" rtl="0" algn="l">
              <a:lnSpc>
                <a:spcPct val="90000"/>
              </a:lnSpc>
              <a:spcBef>
                <a:spcPts val="1400"/>
              </a:spcBef>
              <a:spcAft>
                <a:spcPts val="0"/>
              </a:spcAft>
              <a:buSzPts val="2400"/>
              <a:buChar char=" "/>
            </a:pPr>
            <a:r>
              <a:rPr lang="nl-NL" sz="2400"/>
              <a:t> 6. www.inhalatorgebruik.nl onder de aandacht brengen bij patiënten.</a:t>
            </a:r>
            <a:endParaRPr/>
          </a:p>
          <a:p>
            <a:pPr indent="-91440" lvl="0" marL="91440" rtl="0" algn="l">
              <a:lnSpc>
                <a:spcPct val="90000"/>
              </a:lnSpc>
              <a:spcBef>
                <a:spcPts val="1400"/>
              </a:spcBef>
              <a:spcAft>
                <a:spcPts val="0"/>
              </a:spcAft>
              <a:buSzPts val="2400"/>
              <a:buChar char=" "/>
            </a:pPr>
            <a:r>
              <a:rPr lang="nl-NL" sz="2400"/>
              <a:t> 7. Twee jaarlijkse scholing inhalatoren voor apothekersassistenten </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p5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Evaluatie</a:t>
            </a:r>
            <a:endParaRPr/>
          </a:p>
        </p:txBody>
      </p:sp>
      <p:sp>
        <p:nvSpPr>
          <p:cNvPr id="487" name="Google Shape;487;p53"/>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Font typeface="Arial"/>
              <a:buChar char="•"/>
            </a:pPr>
            <a:r>
              <a:rPr lang="nl-NL"/>
              <a:t>  Stel een datum vast voor het evalueren  van de gemaakte afspraken.</a:t>
            </a:r>
            <a:endParaRPr/>
          </a:p>
          <a:p>
            <a:pPr indent="-91440" lvl="0" marL="91440" rtl="0" algn="l">
              <a:lnSpc>
                <a:spcPct val="90000"/>
              </a:lnSpc>
              <a:spcBef>
                <a:spcPts val="1400"/>
              </a:spcBef>
              <a:spcAft>
                <a:spcPts val="0"/>
              </a:spcAft>
              <a:buSzPts val="2000"/>
              <a:buFont typeface="Arial"/>
              <a:buChar char="•"/>
            </a:pPr>
            <a:r>
              <a:rPr lang="nl-NL"/>
              <a:t>  Noem verbeterpunten op.</a:t>
            </a:r>
            <a:endParaRPr/>
          </a:p>
          <a:p>
            <a:pPr indent="-91440" lvl="0" marL="91440" rtl="0" algn="l">
              <a:lnSpc>
                <a:spcPct val="90000"/>
              </a:lnSpc>
              <a:spcBef>
                <a:spcPts val="1400"/>
              </a:spcBef>
              <a:spcAft>
                <a:spcPts val="0"/>
              </a:spcAft>
              <a:buSzPts val="2000"/>
              <a:buFont typeface="Arial"/>
              <a:buChar char="•"/>
            </a:pPr>
            <a:r>
              <a:rPr lang="nl-NL"/>
              <a:t>  Evaluatieformulieren voor 31-12’25 ingevuld mailen naar info@efdh.nl</a:t>
            </a:r>
            <a:endParaRPr/>
          </a:p>
          <a:p>
            <a:pPr indent="0" lvl="0" marL="91440" rtl="0" algn="l">
              <a:lnSpc>
                <a:spcPct val="90000"/>
              </a:lnSpc>
              <a:spcBef>
                <a:spcPts val="1400"/>
              </a:spcBef>
              <a:spcAft>
                <a:spcPts val="0"/>
              </a:spcAft>
              <a:buSzPts val="2000"/>
              <a:buNone/>
            </a:pPr>
            <a:r>
              <a:t/>
            </a:r>
            <a:endParaRPr/>
          </a:p>
        </p:txBody>
      </p:sp>
      <p:pic>
        <p:nvPicPr>
          <p:cNvPr descr="Afbeelding met stilstaand, Post-it-briefje, envelop, geel&#10;&#10;Automatisch gegenereerde beschrijving" id="488" name="Google Shape;488;p53"/>
          <p:cNvPicPr preferRelativeResize="0"/>
          <p:nvPr/>
        </p:nvPicPr>
        <p:blipFill rotWithShape="1">
          <a:blip r:embed="rId3">
            <a:alphaModFix/>
          </a:blip>
          <a:srcRect b="5" l="5962" r="3720" t="0"/>
          <a:stretch/>
        </p:blipFill>
        <p:spPr>
          <a:xfrm>
            <a:off x="8020570" y="1916318"/>
            <a:ext cx="3135109" cy="3471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1.  Wat is de aanbevolen behandeling bij een acute longaanval?</a:t>
            </a:r>
            <a:endParaRPr/>
          </a:p>
          <a:p>
            <a:pPr indent="-91440" lvl="0" marL="91440" rtl="0" algn="l">
              <a:lnSpc>
                <a:spcPct val="90000"/>
              </a:lnSpc>
              <a:spcBef>
                <a:spcPts val="1400"/>
              </a:spcBef>
              <a:spcAft>
                <a:spcPts val="0"/>
              </a:spcAft>
              <a:buSzPts val="2000"/>
              <a:buChar char=" "/>
            </a:pPr>
            <a:r>
              <a:rPr lang="nl-NL"/>
              <a:t>A) Salbutamol via een dosisaerosol met voorzetkamer</a:t>
            </a:r>
            <a:endParaRPr/>
          </a:p>
          <a:p>
            <a:pPr indent="-91440" lvl="0" marL="91440" rtl="0" algn="l">
              <a:lnSpc>
                <a:spcPct val="90000"/>
              </a:lnSpc>
              <a:spcBef>
                <a:spcPts val="1400"/>
              </a:spcBef>
              <a:spcAft>
                <a:spcPts val="0"/>
              </a:spcAft>
              <a:buSzPts val="2000"/>
              <a:buChar char=" "/>
            </a:pPr>
            <a:r>
              <a:rPr lang="nl-NL"/>
              <a:t>B) Prednison via tablet</a:t>
            </a:r>
            <a:endParaRPr/>
          </a:p>
          <a:p>
            <a:pPr indent="-91440" lvl="0" marL="91440" rtl="0" algn="l">
              <a:lnSpc>
                <a:spcPct val="90000"/>
              </a:lnSpc>
              <a:spcBef>
                <a:spcPts val="1400"/>
              </a:spcBef>
              <a:spcAft>
                <a:spcPts val="0"/>
              </a:spcAft>
              <a:buSzPts val="2000"/>
              <a:buChar char=" "/>
            </a:pPr>
            <a:r>
              <a:rPr lang="nl-NL"/>
              <a:t>C) Ipratropium via verneveling</a:t>
            </a:r>
            <a:endParaRPr/>
          </a:p>
          <a:p>
            <a:pPr indent="-91440" lvl="0" marL="91440" rtl="0" algn="l">
              <a:lnSpc>
                <a:spcPct val="90000"/>
              </a:lnSpc>
              <a:spcBef>
                <a:spcPts val="1400"/>
              </a:spcBef>
              <a:spcAft>
                <a:spcPts val="0"/>
              </a:spcAft>
              <a:buSzPts val="2000"/>
              <a:buChar char=" "/>
            </a:pPr>
            <a:r>
              <a:rPr lang="nl-NL"/>
              <a:t>D) Alle bovenstaande, afhankelijk van de ernst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2.  Hoe vaak mag een patiënt salbutamol gebruiken per dag?</a:t>
            </a:r>
            <a:endParaRPr/>
          </a:p>
          <a:p>
            <a:pPr indent="-91440" lvl="0" marL="91440" rtl="0" algn="l">
              <a:lnSpc>
                <a:spcPct val="90000"/>
              </a:lnSpc>
              <a:spcBef>
                <a:spcPts val="1400"/>
              </a:spcBef>
              <a:spcAft>
                <a:spcPts val="0"/>
              </a:spcAft>
              <a:buSzPts val="2000"/>
              <a:buChar char=" "/>
            </a:pPr>
            <a:r>
              <a:rPr lang="nl-NL"/>
              <a:t>A) Vier keer per dag </a:t>
            </a:r>
            <a:endParaRPr/>
          </a:p>
          <a:p>
            <a:pPr indent="-91440" lvl="0" marL="91440" rtl="0" algn="l">
              <a:lnSpc>
                <a:spcPct val="90000"/>
              </a:lnSpc>
              <a:spcBef>
                <a:spcPts val="1400"/>
              </a:spcBef>
              <a:spcAft>
                <a:spcPts val="0"/>
              </a:spcAft>
              <a:buSzPts val="2000"/>
              <a:buChar char=" "/>
            </a:pPr>
            <a:r>
              <a:rPr lang="nl-NL"/>
              <a:t>B) Zes per dag</a:t>
            </a:r>
            <a:endParaRPr/>
          </a:p>
          <a:p>
            <a:pPr indent="-91440" lvl="0" marL="91440" rtl="0" algn="l">
              <a:lnSpc>
                <a:spcPct val="90000"/>
              </a:lnSpc>
              <a:spcBef>
                <a:spcPts val="1400"/>
              </a:spcBef>
              <a:spcAft>
                <a:spcPts val="0"/>
              </a:spcAft>
              <a:buSzPts val="2000"/>
              <a:buChar char=" "/>
            </a:pPr>
            <a:r>
              <a:rPr lang="nl-NL"/>
              <a:t>C) Acht keer per dag</a:t>
            </a:r>
            <a:endParaRPr/>
          </a:p>
          <a:p>
            <a:pPr indent="-91440" lvl="0" marL="91440" rtl="0" algn="l">
              <a:lnSpc>
                <a:spcPct val="90000"/>
              </a:lnSpc>
              <a:spcBef>
                <a:spcPts val="1400"/>
              </a:spcBef>
              <a:spcAft>
                <a:spcPts val="0"/>
              </a:spcAft>
              <a:buSzPts val="2000"/>
              <a:buChar char=" "/>
            </a:pPr>
            <a:r>
              <a:rPr lang="nl-NL"/>
              <a:t>D) Zo vaak als nodig</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3.  Welke van de volgende factoren kan astmasymptomen verergeren?</a:t>
            </a:r>
            <a:endParaRPr/>
          </a:p>
          <a:p>
            <a:pPr indent="-91440" lvl="0" marL="91440" rtl="0" algn="l">
              <a:lnSpc>
                <a:spcPct val="90000"/>
              </a:lnSpc>
              <a:spcBef>
                <a:spcPts val="1400"/>
              </a:spcBef>
              <a:spcAft>
                <a:spcPts val="0"/>
              </a:spcAft>
              <a:buSzPts val="2000"/>
              <a:buChar char=" "/>
            </a:pPr>
            <a:r>
              <a:rPr lang="nl-NL"/>
              <a:t>A) Roken of blootstelling aan sigarettenrook</a:t>
            </a:r>
            <a:endParaRPr/>
          </a:p>
          <a:p>
            <a:pPr indent="-91440" lvl="0" marL="91440" rtl="0" algn="l">
              <a:lnSpc>
                <a:spcPct val="90000"/>
              </a:lnSpc>
              <a:spcBef>
                <a:spcPts val="1400"/>
              </a:spcBef>
              <a:spcAft>
                <a:spcPts val="0"/>
              </a:spcAft>
              <a:buSzPts val="2000"/>
              <a:buChar char=" "/>
            </a:pPr>
            <a:r>
              <a:rPr lang="nl-NL"/>
              <a:t>B) Slechte therapietrouw</a:t>
            </a:r>
            <a:endParaRPr/>
          </a:p>
          <a:p>
            <a:pPr indent="-91440" lvl="0" marL="91440" rtl="0" algn="l">
              <a:lnSpc>
                <a:spcPct val="90000"/>
              </a:lnSpc>
              <a:spcBef>
                <a:spcPts val="1400"/>
              </a:spcBef>
              <a:spcAft>
                <a:spcPts val="0"/>
              </a:spcAft>
              <a:buSzPts val="2000"/>
              <a:buChar char=" "/>
            </a:pPr>
            <a:r>
              <a:rPr lang="nl-NL"/>
              <a:t>C) Virale luchtweginfecties</a:t>
            </a:r>
            <a:endParaRPr/>
          </a:p>
          <a:p>
            <a:pPr indent="-91440" lvl="0" marL="91440" rtl="0" algn="l">
              <a:lnSpc>
                <a:spcPct val="90000"/>
              </a:lnSpc>
              <a:spcBef>
                <a:spcPts val="1400"/>
              </a:spcBef>
              <a:spcAft>
                <a:spcPts val="0"/>
              </a:spcAft>
              <a:buSzPts val="2000"/>
              <a:buChar char=" "/>
            </a:pPr>
            <a:r>
              <a:rPr lang="nl-NL"/>
              <a:t>D) Alle bovenstaande</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nl-NL"/>
              <a:t>4.  Bij een zwangere vrouw met astma is het belangrijk om:</a:t>
            </a:r>
            <a:endParaRPr/>
          </a:p>
          <a:p>
            <a:pPr indent="-91440" lvl="0" marL="91440" rtl="0" algn="l">
              <a:lnSpc>
                <a:spcPct val="90000"/>
              </a:lnSpc>
              <a:spcBef>
                <a:spcPts val="1400"/>
              </a:spcBef>
              <a:spcAft>
                <a:spcPts val="0"/>
              </a:spcAft>
              <a:buSzPts val="2000"/>
              <a:buChar char=" "/>
            </a:pPr>
            <a:r>
              <a:rPr lang="nl-NL"/>
              <a:t>A) Alle medicatie te stoppen om risico’s te vermijden</a:t>
            </a:r>
            <a:endParaRPr/>
          </a:p>
          <a:p>
            <a:pPr indent="-91440" lvl="0" marL="91440" rtl="0" algn="l">
              <a:lnSpc>
                <a:spcPct val="90000"/>
              </a:lnSpc>
              <a:spcBef>
                <a:spcPts val="1400"/>
              </a:spcBef>
              <a:spcAft>
                <a:spcPts val="0"/>
              </a:spcAft>
              <a:buSzPts val="2000"/>
              <a:buChar char=" "/>
            </a:pPr>
            <a:r>
              <a:rPr lang="nl-NL"/>
              <a:t>B) Medicatie voort te zetten om astmacontrole te behouden</a:t>
            </a:r>
            <a:endParaRPr/>
          </a:p>
          <a:p>
            <a:pPr indent="-91440" lvl="0" marL="91440" rtl="0" algn="l">
              <a:lnSpc>
                <a:spcPct val="90000"/>
              </a:lnSpc>
              <a:spcBef>
                <a:spcPts val="1400"/>
              </a:spcBef>
              <a:spcAft>
                <a:spcPts val="0"/>
              </a:spcAft>
              <a:buSzPts val="2000"/>
              <a:buChar char=" "/>
            </a:pPr>
            <a:r>
              <a:rPr lang="nl-NL"/>
              <a:t>C) Alleen noodmedicatie te gebruiken</a:t>
            </a:r>
            <a:endParaRPr/>
          </a:p>
          <a:p>
            <a:pPr indent="-91440" lvl="0" marL="91440" rtl="0" algn="l">
              <a:lnSpc>
                <a:spcPct val="90000"/>
              </a:lnSpc>
              <a:spcBef>
                <a:spcPts val="1400"/>
              </a:spcBef>
              <a:spcAft>
                <a:spcPts val="0"/>
              </a:spcAft>
              <a:buSzPts val="2000"/>
              <a:buChar char=" "/>
            </a:pPr>
            <a:r>
              <a:rPr lang="nl-NL"/>
              <a:t>D) Geen inhalatoren te gebruiken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rugblik">
  <a:themeElements>
    <a:clrScheme name="Terugblik">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2024-12-10T09:11:40Z</dcterms:created>
  <dc:creator>yasemin kisa</dc:creator>
</cp:coreProperties>
</file>